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9" r:id="rId1"/>
  </p:sldMasterIdLst>
  <p:notesMasterIdLst>
    <p:notesMasterId r:id="rId23"/>
  </p:notesMasterIdLst>
  <p:handoutMasterIdLst>
    <p:handoutMasterId r:id="rId24"/>
  </p:handoutMasterIdLst>
  <p:sldIdLst>
    <p:sldId id="333" r:id="rId2"/>
    <p:sldId id="361" r:id="rId3"/>
    <p:sldId id="326" r:id="rId4"/>
    <p:sldId id="325" r:id="rId5"/>
    <p:sldId id="341" r:id="rId6"/>
    <p:sldId id="278" r:id="rId7"/>
    <p:sldId id="305" r:id="rId8"/>
    <p:sldId id="310" r:id="rId9"/>
    <p:sldId id="321" r:id="rId10"/>
    <p:sldId id="336" r:id="rId11"/>
    <p:sldId id="300" r:id="rId12"/>
    <p:sldId id="360" r:id="rId13"/>
    <p:sldId id="331" r:id="rId14"/>
    <p:sldId id="339" r:id="rId15"/>
    <p:sldId id="357" r:id="rId16"/>
    <p:sldId id="280" r:id="rId17"/>
    <p:sldId id="337" r:id="rId18"/>
    <p:sldId id="306" r:id="rId19"/>
    <p:sldId id="358" r:id="rId20"/>
    <p:sldId id="335" r:id="rId21"/>
    <p:sldId id="295" r:id="rId22"/>
  </p:sldIdLst>
  <p:sldSz cx="12192000" cy="6858000"/>
  <p:notesSz cx="6805613" cy="9944100"/>
  <p:defaultTextStyle>
    <a:defPPr>
      <a:defRPr lang="it-IT"/>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558"/>
    <a:srgbClr val="242852"/>
    <a:srgbClr val="FF9900"/>
    <a:srgbClr val="FFCC00"/>
    <a:srgbClr val="D4E5F7"/>
    <a:srgbClr val="CCECFF"/>
    <a:srgbClr val="FF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1243" autoAdjust="0"/>
  </p:normalViewPr>
  <p:slideViewPr>
    <p:cSldViewPr snapToGrid="0">
      <p:cViewPr varScale="1">
        <p:scale>
          <a:sx n="99" d="100"/>
          <a:sy n="99" d="100"/>
        </p:scale>
        <p:origin x="-312" y="-90"/>
      </p:cViewPr>
      <p:guideLst>
        <p:guide orient="horz" pos="2160"/>
        <p:guide pos="3840"/>
      </p:guideLst>
    </p:cSldViewPr>
  </p:slideViewPr>
  <p:outlineViewPr>
    <p:cViewPr>
      <p:scale>
        <a:sx n="33" d="100"/>
        <a:sy n="33" d="100"/>
      </p:scale>
      <p:origin x="0" y="54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C2D38-8D5F-49BF-A75B-F90AE6F7012E}" type="doc">
      <dgm:prSet loTypeId="urn:microsoft.com/office/officeart/2005/8/layout/cycle3" loCatId="cycle" qsTypeId="urn:microsoft.com/office/officeart/2005/8/quickstyle/3d2" qsCatId="3D" csTypeId="urn:microsoft.com/office/officeart/2005/8/colors/colorful2" csCatId="colorful" phldr="1"/>
      <dgm:spPr/>
      <dgm:t>
        <a:bodyPr/>
        <a:lstStyle/>
        <a:p>
          <a:endParaRPr lang="it-IT"/>
        </a:p>
      </dgm:t>
    </dgm:pt>
    <dgm:pt modelId="{DCBCC88F-864A-4061-AB55-9250A1E95604}">
      <dgm:prSet phldrT="[Testo]" custT="1"/>
      <dgm:spPr>
        <a:xfrm>
          <a:off x="3211572" y="52830"/>
          <a:ext cx="809852" cy="695116"/>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Legge </a:t>
          </a:r>
          <a:b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b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n. 69/2009 art.11 e D.lgs. n. 153/2009</a:t>
          </a:r>
        </a:p>
      </dgm:t>
    </dgm:pt>
    <dgm:pt modelId="{7C42BF7A-74FF-4D60-AE29-141242375810}" type="parTrans" cxnId="{8A09A21A-764E-4FD2-8B6A-AD02C47441AC}">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2B67A2F3-C19B-4D85-9469-3149C8127C71}" type="sibTrans" cxnId="{8A09A21A-764E-4FD2-8B6A-AD02C47441AC}">
      <dgm:prSet/>
      <dgm:spPr>
        <a:xfrm flipH="1" flipV="1">
          <a:off x="-111505" y="1899233"/>
          <a:ext cx="223011" cy="85275"/>
        </a:xfr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E6BF5A42-E289-4D64-AB5E-CCA7710C6C84}">
      <dgm:prSet phldrT="[Testo]" custT="1"/>
      <dgm:spPr>
        <a:xfrm>
          <a:off x="4704867" y="3231923"/>
          <a:ext cx="1926121" cy="486263"/>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Atto indirizzo dell’8.03.2017 Conferenza Regioni per rinnovo convenzione</a:t>
          </a:r>
        </a:p>
      </dgm:t>
    </dgm:pt>
    <dgm:pt modelId="{8334323F-3275-44B8-AFD4-6C5EE3CF8DA6}" type="parTrans" cxnId="{13E801BD-03E2-4D7E-938A-DFB649BC47C3}">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C21DA88B-F6AB-4137-8FAF-019D1BFF1770}" type="sibTrans" cxnId="{13E801BD-03E2-4D7E-938A-DFB649BC47C3}">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B35D5BD9-DCE9-4065-8D07-556FA911C416}">
      <dgm:prSet phldrT="[Testo]" custT="1"/>
      <dgm:spPr>
        <a:xfrm>
          <a:off x="4533276" y="3838270"/>
          <a:ext cx="1579309" cy="397617"/>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Emendamenti legge stabilità 2016 e legge di bilancio 2018</a:t>
          </a:r>
        </a:p>
      </dgm:t>
    </dgm:pt>
    <dgm:pt modelId="{7F98107A-90E4-44E4-811C-6350A6771078}" type="parTrans" cxnId="{D690939E-E7CC-4BF1-BAF3-2BB3CA2AD759}">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DDA8CE8A-A818-4D69-83B8-4A5F2FED0D31}" type="sibTrans" cxnId="{D690939E-E7CC-4BF1-BAF3-2BB3CA2AD759}">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601BDA7E-20FF-4F30-824C-B5A70B0E7E9F}">
      <dgm:prSet phldrT="[Testo]" custT="1"/>
      <dgm:spPr>
        <a:xfrm>
          <a:off x="857005" y="3068821"/>
          <a:ext cx="1428669" cy="404926"/>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Conclusioni Commissione Sanità</a:t>
          </a:r>
        </a:p>
      </dgm:t>
    </dgm:pt>
    <dgm:pt modelId="{778815D6-E4DA-4807-AA3A-F74FAB331314}" type="parTrans" cxnId="{3B3B5068-5122-4CAC-B81B-A85D18487AC9}">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0F182A30-B32D-474A-85EA-FF37E12A5EF8}" type="sibTrans" cxnId="{3B3B5068-5122-4CAC-B81B-A85D18487AC9}">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0108BDB5-ACC1-4983-A61E-B4B007753FFB}">
      <dgm:prSet phldrT="[Testo]" custT="1"/>
      <dgm:spPr>
        <a:xfrm>
          <a:off x="936846" y="1764121"/>
          <a:ext cx="923385" cy="404926"/>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Re.se.t – </a:t>
          </a:r>
          <a:r>
            <a:rPr lang="it-IT" sz="1600" b="1" dirty="0" err="1">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Agenas</a:t>
          </a:r>
          <a:endPar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endParaRPr>
        </a:p>
      </dgm:t>
    </dgm:pt>
    <dgm:pt modelId="{D71E0F3D-5221-44C4-91C6-10F59578D0D1}" type="parTrans" cxnId="{BAFDDAC5-5198-4398-B67E-DB98D8490065}">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09DE853F-F637-42B5-B762-520E76810C88}" type="sibTrans" cxnId="{BAFDDAC5-5198-4398-B67E-DB98D8490065}">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C1DDA1E8-9D04-4139-AB9C-44F6ADB904A4}">
      <dgm:prSet phldrT="[Testo]" custT="1"/>
      <dgm:spPr>
        <a:xfrm>
          <a:off x="5060944" y="1474596"/>
          <a:ext cx="1399376" cy="404926"/>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Patto per la salute 2014-  2016</a:t>
          </a:r>
        </a:p>
      </dgm:t>
    </dgm:pt>
    <dgm:pt modelId="{CE61B5A1-4F60-44F6-B644-34D25EE4B3B3}" type="parTrans" cxnId="{AFC6D9D6-9F5F-49E0-A9BE-24081808AD80}">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F50DDF3B-7D20-4B44-BD43-1E1FAEB400A1}" type="sibTrans" cxnId="{AFC6D9D6-9F5F-49E0-A9BE-24081808AD80}">
      <dgm:prSet/>
      <dgm:spPr/>
      <dgm:t>
        <a:bodyPr/>
        <a:lstStyle/>
        <a:p>
          <a:endParaRPr lang="it-IT" sz="1600" b="1">
            <a:solidFill>
              <a:srgbClr val="FFFFFF"/>
            </a:solidFill>
            <a:effectLst>
              <a:outerShdw blurRad="38100" dist="38100" dir="2700000" algn="tl">
                <a:srgbClr val="000000">
                  <a:alpha val="43137"/>
                </a:srgbClr>
              </a:outerShdw>
            </a:effectLst>
            <a:latin typeface="Corbel" panose="020B0503020204020204" pitchFamily="34" charset="0"/>
          </a:endParaRPr>
        </a:p>
      </dgm:t>
    </dgm:pt>
    <dgm:pt modelId="{208F16CC-B1A2-4C51-ABD5-E5BDF7F4CDCD}">
      <dgm:prSet phldrT="[Testo]" custT="1"/>
      <dgm:spPr>
        <a:xfrm>
          <a:off x="1086828" y="865773"/>
          <a:ext cx="1002216" cy="774919"/>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Revisione Tariffa dei medicinali</a:t>
          </a:r>
        </a:p>
      </dgm:t>
    </dgm:pt>
    <dgm:pt modelId="{F2DAB74F-1669-49E7-84BE-C0E056462FB3}" type="parTrans" cxnId="{8DBA056E-B8A5-4CCD-93BF-05AC4DE47B5A}">
      <dgm:prSet/>
      <dgm:spPr/>
      <dgm:t>
        <a:bodyPr/>
        <a:lstStyle/>
        <a:p>
          <a:endParaRPr lang="it-IT" sz="1600" b="1">
            <a:latin typeface="Corbel" panose="020B0503020204020204" pitchFamily="34" charset="0"/>
          </a:endParaRPr>
        </a:p>
      </dgm:t>
    </dgm:pt>
    <dgm:pt modelId="{1F634FAA-67F1-42F9-92C9-DF26E5FB2D52}" type="sibTrans" cxnId="{8DBA056E-B8A5-4CCD-93BF-05AC4DE47B5A}">
      <dgm:prSet/>
      <dgm:spPr/>
      <dgm:t>
        <a:bodyPr/>
        <a:lstStyle/>
        <a:p>
          <a:endParaRPr lang="it-IT" sz="1600" b="1">
            <a:latin typeface="Corbel" panose="020B0503020204020204" pitchFamily="34" charset="0"/>
          </a:endParaRPr>
        </a:p>
      </dgm:t>
    </dgm:pt>
    <dgm:pt modelId="{2BEFCBA8-FFEC-486E-BF70-B04558F330C0}">
      <dgm:prSet phldrT="[Testo]" custT="1"/>
      <dgm:spPr>
        <a:xfrm>
          <a:off x="1876207" y="420906"/>
          <a:ext cx="1050492" cy="359841"/>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Farmacopea Ufficiale</a:t>
          </a:r>
        </a:p>
      </dgm:t>
    </dgm:pt>
    <dgm:pt modelId="{7667F5DE-AA8A-4B9D-9C56-C717CCBFA88F}" type="parTrans" cxnId="{C2F9546F-52A5-44A1-9E12-47D892A44475}">
      <dgm:prSet/>
      <dgm:spPr/>
      <dgm:t>
        <a:bodyPr/>
        <a:lstStyle/>
        <a:p>
          <a:endParaRPr lang="it-IT" sz="1600" b="1">
            <a:latin typeface="Corbel" panose="020B0503020204020204" pitchFamily="34" charset="0"/>
          </a:endParaRPr>
        </a:p>
      </dgm:t>
    </dgm:pt>
    <dgm:pt modelId="{C27592FC-540A-4D47-B455-7928C1AFBA76}" type="sibTrans" cxnId="{C2F9546F-52A5-44A1-9E12-47D892A44475}">
      <dgm:prSet/>
      <dgm:spPr/>
      <dgm:t>
        <a:bodyPr/>
        <a:lstStyle/>
        <a:p>
          <a:endParaRPr lang="it-IT" sz="1600" b="1">
            <a:latin typeface="Corbel" panose="020B0503020204020204" pitchFamily="34" charset="0"/>
          </a:endParaRPr>
        </a:p>
      </dgm:t>
    </dgm:pt>
    <dgm:pt modelId="{B26EAD5B-72B3-4600-9F43-330FB538C0C9}">
      <dgm:prSet phldrT="[Testo]" custT="1"/>
      <dgm:spPr>
        <a:xfrm>
          <a:off x="5003599" y="2627384"/>
          <a:ext cx="1432272" cy="404926"/>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D.P.C.M.  12 /1/2017</a:t>
          </a:r>
        </a:p>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NUOVI LEA</a:t>
          </a:r>
        </a:p>
      </dgm:t>
    </dgm:pt>
    <dgm:pt modelId="{5F0ED4F8-C5A2-4501-9610-503D8D6D0312}" type="parTrans" cxnId="{DEAAB68E-DAB8-442B-B14A-38C2C1FF8212}">
      <dgm:prSet/>
      <dgm:spPr/>
      <dgm:t>
        <a:bodyPr/>
        <a:lstStyle/>
        <a:p>
          <a:endParaRPr lang="it-IT" sz="1600" b="1">
            <a:latin typeface="Corbel" panose="020B0503020204020204" pitchFamily="34" charset="0"/>
          </a:endParaRPr>
        </a:p>
      </dgm:t>
    </dgm:pt>
    <dgm:pt modelId="{2D76DDC2-4928-441E-8A61-79B36D5ABD47}" type="sibTrans" cxnId="{DEAAB68E-DAB8-442B-B14A-38C2C1FF8212}">
      <dgm:prSet/>
      <dgm:spPr/>
      <dgm:t>
        <a:bodyPr/>
        <a:lstStyle/>
        <a:p>
          <a:endParaRPr lang="it-IT" sz="1600" b="1">
            <a:latin typeface="Corbel" panose="020B0503020204020204" pitchFamily="34" charset="0"/>
          </a:endParaRPr>
        </a:p>
      </dgm:t>
    </dgm:pt>
    <dgm:pt modelId="{90DA3CC0-A211-444B-9D36-FF70AAE6BCF7}">
      <dgm:prSet phldrT="[Testo]" custT="1"/>
      <dgm:spPr>
        <a:xfrm>
          <a:off x="2856429" y="3895367"/>
          <a:ext cx="1520142" cy="443349"/>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Codice deontologico</a:t>
          </a:r>
        </a:p>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7 maggio 2018</a:t>
          </a:r>
        </a:p>
      </dgm:t>
    </dgm:pt>
    <dgm:pt modelId="{04F46529-9D86-4756-826D-93F3295C3E1E}" type="parTrans" cxnId="{5203CD2F-A8B2-42A1-81C7-3DFF451A2AF3}">
      <dgm:prSet/>
      <dgm:spPr/>
      <dgm:t>
        <a:bodyPr/>
        <a:lstStyle/>
        <a:p>
          <a:endParaRPr lang="it-IT" sz="1600" b="1">
            <a:latin typeface="Corbel" panose="020B0503020204020204" pitchFamily="34" charset="0"/>
          </a:endParaRPr>
        </a:p>
      </dgm:t>
    </dgm:pt>
    <dgm:pt modelId="{C858EA51-9268-4E17-97EE-2D736E4D361E}" type="sibTrans" cxnId="{5203CD2F-A8B2-42A1-81C7-3DFF451A2AF3}">
      <dgm:prSet/>
      <dgm:spPr/>
      <dgm:t>
        <a:bodyPr/>
        <a:lstStyle/>
        <a:p>
          <a:endParaRPr lang="it-IT" sz="1600" b="1">
            <a:latin typeface="Corbel" panose="020B0503020204020204" pitchFamily="34" charset="0"/>
          </a:endParaRPr>
        </a:p>
      </dgm:t>
    </dgm:pt>
    <dgm:pt modelId="{2393417D-9A1B-40F9-93E8-87EE34A93A05}">
      <dgm:prSet phldrT="[Testo]" custT="1"/>
      <dgm:spPr>
        <a:xfrm>
          <a:off x="3211572" y="52830"/>
          <a:ext cx="809852" cy="695116"/>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Fascicolo sanitario elettronico </a:t>
          </a:r>
        </a:p>
      </dgm:t>
    </dgm:pt>
    <dgm:pt modelId="{1CE7A714-E9E8-45D6-9B27-7859A40475E9}" type="parTrans" cxnId="{60340A4D-4E17-4F17-9287-14EEEED6EF9E}">
      <dgm:prSet/>
      <dgm:spPr/>
      <dgm:t>
        <a:bodyPr/>
        <a:lstStyle/>
        <a:p>
          <a:endParaRPr lang="it-IT"/>
        </a:p>
      </dgm:t>
    </dgm:pt>
    <dgm:pt modelId="{967C0372-7709-4DF2-BCAC-9AFA9AEA51C2}" type="sibTrans" cxnId="{60340A4D-4E17-4F17-9287-14EEEED6EF9E}">
      <dgm:prSet/>
      <dgm:spPr/>
      <dgm:t>
        <a:bodyPr/>
        <a:lstStyle/>
        <a:p>
          <a:endParaRPr lang="it-IT"/>
        </a:p>
      </dgm:t>
    </dgm:pt>
    <dgm:pt modelId="{C99FD134-F3A1-4CB9-B0C9-EE9AD611372B}">
      <dgm:prSet phldrT="[Testo]" custT="1"/>
      <dgm:spPr>
        <a:xfrm>
          <a:off x="1086828" y="865773"/>
          <a:ext cx="1002216" cy="774919"/>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Dossier formativo</a:t>
          </a:r>
        </a:p>
      </dgm:t>
    </dgm:pt>
    <dgm:pt modelId="{AB28905B-3389-469D-B372-672904FDB07B}" type="parTrans" cxnId="{C84E9CBC-2FBF-4B87-A3E4-1D5B2CDC0F1E}">
      <dgm:prSet/>
      <dgm:spPr/>
      <dgm:t>
        <a:bodyPr/>
        <a:lstStyle/>
        <a:p>
          <a:endParaRPr lang="it-IT"/>
        </a:p>
      </dgm:t>
    </dgm:pt>
    <dgm:pt modelId="{BE8829EA-50FD-4C41-ABB5-338CD0373E17}" type="sibTrans" cxnId="{C84E9CBC-2FBF-4B87-A3E4-1D5B2CDC0F1E}">
      <dgm:prSet/>
      <dgm:spPr/>
      <dgm:t>
        <a:bodyPr/>
        <a:lstStyle/>
        <a:p>
          <a:endParaRPr lang="it-IT"/>
        </a:p>
      </dgm:t>
    </dgm:pt>
    <dgm:pt modelId="{82F26784-3B57-47C0-9372-C0C9A6B1F4A5}">
      <dgm:prSet phldrT="[Testo]" custT="1"/>
      <dgm:spPr>
        <a:xfrm>
          <a:off x="4533276" y="3838270"/>
          <a:ext cx="1579309" cy="397617"/>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L. n. 3/2018</a:t>
          </a:r>
        </a:p>
      </dgm:t>
    </dgm:pt>
    <dgm:pt modelId="{473582A8-B4A9-4DC8-BEDB-736D2EA87D0B}" type="parTrans" cxnId="{A2B97B8F-FDC1-428A-BF09-47E0862DD19F}">
      <dgm:prSet/>
      <dgm:spPr/>
      <dgm:t>
        <a:bodyPr/>
        <a:lstStyle/>
        <a:p>
          <a:endParaRPr lang="it-IT"/>
        </a:p>
      </dgm:t>
    </dgm:pt>
    <dgm:pt modelId="{A1252864-B8D7-4361-9568-62171C384F43}" type="sibTrans" cxnId="{A2B97B8F-FDC1-428A-BF09-47E0862DD19F}">
      <dgm:prSet/>
      <dgm:spPr/>
      <dgm:t>
        <a:bodyPr/>
        <a:lstStyle/>
        <a:p>
          <a:endParaRPr lang="it-IT"/>
        </a:p>
      </dgm:t>
    </dgm:pt>
    <dgm:pt modelId="{D2A7C821-9552-4EAE-A511-6DAFB7CF7B71}">
      <dgm:prSet phldrT="[Testo]" custT="1"/>
      <dgm:spPr>
        <a:xfrm>
          <a:off x="1080122" y="3635490"/>
          <a:ext cx="1433350" cy="404926"/>
        </a:xfr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0"/>
            </a:spcAft>
          </a:pPr>
          <a:r>
            <a:rPr lang="it-IT" sz="1600" b="1"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Piano nazionale cronicità</a:t>
          </a:r>
        </a:p>
      </dgm:t>
    </dgm:pt>
    <dgm:pt modelId="{30BF662D-B0FD-4608-A414-C85E4E1B74BC}" type="parTrans" cxnId="{BEF455FA-8607-43B7-9EE5-4AFB22179FB4}">
      <dgm:prSet/>
      <dgm:spPr/>
      <dgm:t>
        <a:bodyPr/>
        <a:lstStyle/>
        <a:p>
          <a:endParaRPr lang="it-IT"/>
        </a:p>
      </dgm:t>
    </dgm:pt>
    <dgm:pt modelId="{9FBE7E5A-A3C1-4E75-809E-A3472CC89BF8}" type="sibTrans" cxnId="{BEF455FA-8607-43B7-9EE5-4AFB22179FB4}">
      <dgm:prSet/>
      <dgm:spPr/>
      <dgm:t>
        <a:bodyPr/>
        <a:lstStyle/>
        <a:p>
          <a:endParaRPr lang="it-IT"/>
        </a:p>
      </dgm:t>
    </dgm:pt>
    <dgm:pt modelId="{2E1DB0ED-87E5-4C12-AD80-E52B22C61E8A}" type="pres">
      <dgm:prSet presAssocID="{A24C2D38-8D5F-49BF-A75B-F90AE6F7012E}" presName="Name0" presStyleCnt="0">
        <dgm:presLayoutVars>
          <dgm:dir/>
          <dgm:resizeHandles val="exact"/>
        </dgm:presLayoutVars>
      </dgm:prSet>
      <dgm:spPr/>
      <dgm:t>
        <a:bodyPr/>
        <a:lstStyle/>
        <a:p>
          <a:endParaRPr lang="it-IT"/>
        </a:p>
      </dgm:t>
    </dgm:pt>
    <dgm:pt modelId="{D92147C6-8594-498F-8CE2-0E9C8DBF8628}" type="pres">
      <dgm:prSet presAssocID="{A24C2D38-8D5F-49BF-A75B-F90AE6F7012E}" presName="cycle" presStyleCnt="0"/>
      <dgm:spPr/>
    </dgm:pt>
    <dgm:pt modelId="{398BE89A-6F4E-4D63-B380-AC8667B86CC8}" type="pres">
      <dgm:prSet presAssocID="{DCBCC88F-864A-4061-AB55-9250A1E95604}" presName="nodeFirstNode" presStyleLbl="node1" presStyleIdx="0" presStyleCnt="14" custScaleX="133667" custScaleY="173596" custRadScaleRad="94612" custRadScaleInc="-20992">
        <dgm:presLayoutVars>
          <dgm:bulletEnabled val="1"/>
        </dgm:presLayoutVars>
      </dgm:prSet>
      <dgm:spPr>
        <a:prstGeom prst="roundRect">
          <a:avLst/>
        </a:prstGeom>
      </dgm:spPr>
      <dgm:t>
        <a:bodyPr/>
        <a:lstStyle/>
        <a:p>
          <a:endParaRPr lang="it-IT"/>
        </a:p>
      </dgm:t>
    </dgm:pt>
    <dgm:pt modelId="{37DC6D1A-100F-4C98-960A-B4550017F63F}" type="pres">
      <dgm:prSet presAssocID="{2B67A2F3-C19B-4D85-9469-3149C8127C71}" presName="sibTransFirstNode" presStyleLbl="bgShp" presStyleIdx="0" presStyleCnt="1" custFlipVert="1" custFlipHor="1" custScaleX="4166" custScaleY="1593" custLinFactX="-192" custLinFactNeighborX="-100000" custLinFactNeighborY="-14904"/>
      <dgm:spPr>
        <a:prstGeom prst="leftCircularArrow">
          <a:avLst>
            <a:gd name="adj1" fmla="val 5544"/>
            <a:gd name="adj2" fmla="val 330680"/>
            <a:gd name="adj3" fmla="val 15221464"/>
            <a:gd name="adj4" fmla="val 16554685"/>
            <a:gd name="adj5" fmla="val 5757"/>
          </a:avLst>
        </a:prstGeom>
      </dgm:spPr>
      <dgm:t>
        <a:bodyPr/>
        <a:lstStyle/>
        <a:p>
          <a:endParaRPr lang="it-IT"/>
        </a:p>
      </dgm:t>
    </dgm:pt>
    <dgm:pt modelId="{426EEA1F-4B23-4191-A7DD-4006C3C2CDA7}" type="pres">
      <dgm:prSet presAssocID="{2393417D-9A1B-40F9-93E8-87EE34A93A05}" presName="nodeFollowingNodes" presStyleLbl="node1" presStyleIdx="1" presStyleCnt="14" custScaleY="122325" custRadScaleRad="96338" custRadScaleInc="27521">
        <dgm:presLayoutVars>
          <dgm:bulletEnabled val="1"/>
        </dgm:presLayoutVars>
      </dgm:prSet>
      <dgm:spPr/>
      <dgm:t>
        <a:bodyPr/>
        <a:lstStyle/>
        <a:p>
          <a:endParaRPr lang="it-IT"/>
        </a:p>
      </dgm:t>
    </dgm:pt>
    <dgm:pt modelId="{D2022009-2561-48B7-8E7A-0333CE6E905E}" type="pres">
      <dgm:prSet presAssocID="{C1DDA1E8-9D04-4139-AB9C-44F6ADB904A4}" presName="nodeFollowingNodes" presStyleLbl="node1" presStyleIdx="2" presStyleCnt="14" custScaleX="111789" custScaleY="116734" custRadScaleRad="104121" custRadScaleInc="31015">
        <dgm:presLayoutVars>
          <dgm:bulletEnabled val="1"/>
        </dgm:presLayoutVars>
      </dgm:prSet>
      <dgm:spPr>
        <a:prstGeom prst="roundRect">
          <a:avLst/>
        </a:prstGeom>
      </dgm:spPr>
      <dgm:t>
        <a:bodyPr/>
        <a:lstStyle/>
        <a:p>
          <a:endParaRPr lang="it-IT"/>
        </a:p>
      </dgm:t>
    </dgm:pt>
    <dgm:pt modelId="{D36BC158-6782-411A-AC23-B57D5EA7CA57}" type="pres">
      <dgm:prSet presAssocID="{D2A7C821-9552-4EAE-A511-6DAFB7CF7B71}" presName="nodeFollowingNodes" presStyleLbl="node1" presStyleIdx="3" presStyleCnt="14" custScaleX="142920" custRadScaleRad="111835" custRadScaleInc="-6483">
        <dgm:presLayoutVars>
          <dgm:bulletEnabled val="1"/>
        </dgm:presLayoutVars>
      </dgm:prSet>
      <dgm:spPr>
        <a:prstGeom prst="roundRect">
          <a:avLst/>
        </a:prstGeom>
      </dgm:spPr>
      <dgm:t>
        <a:bodyPr/>
        <a:lstStyle/>
        <a:p>
          <a:endParaRPr lang="it-IT"/>
        </a:p>
      </dgm:t>
    </dgm:pt>
    <dgm:pt modelId="{4D71398A-3838-4A01-B33C-AA4B039DECB1}" type="pres">
      <dgm:prSet presAssocID="{B26EAD5B-72B3-4600-9F43-330FB538C0C9}" presName="nodeFollowingNodes" presStyleLbl="node1" presStyleIdx="4" presStyleCnt="14" custScaleX="160323" custRadScaleRad="112761" custRadScaleInc="-61913">
        <dgm:presLayoutVars>
          <dgm:bulletEnabled val="1"/>
        </dgm:presLayoutVars>
      </dgm:prSet>
      <dgm:spPr>
        <a:prstGeom prst="roundRect">
          <a:avLst/>
        </a:prstGeom>
      </dgm:spPr>
      <dgm:t>
        <a:bodyPr/>
        <a:lstStyle/>
        <a:p>
          <a:endParaRPr lang="it-IT"/>
        </a:p>
      </dgm:t>
    </dgm:pt>
    <dgm:pt modelId="{0A934BB3-B8C5-460A-BECE-65A7D09F2D55}" type="pres">
      <dgm:prSet presAssocID="{E6BF5A42-E289-4D64-AB5E-CCA7710C6C84}" presName="nodeFollowingNodes" presStyleLbl="node1" presStyleIdx="5" presStyleCnt="14" custScaleX="194742" custScaleY="147055" custRadScaleRad="97707" custRadScaleInc="-98298">
        <dgm:presLayoutVars>
          <dgm:bulletEnabled val="1"/>
        </dgm:presLayoutVars>
      </dgm:prSet>
      <dgm:spPr>
        <a:prstGeom prst="roundRect">
          <a:avLst/>
        </a:prstGeom>
      </dgm:spPr>
      <dgm:t>
        <a:bodyPr/>
        <a:lstStyle/>
        <a:p>
          <a:endParaRPr lang="it-IT"/>
        </a:p>
      </dgm:t>
    </dgm:pt>
    <dgm:pt modelId="{0FE83565-86E2-4154-8999-73731927A22D}" type="pres">
      <dgm:prSet presAssocID="{B35D5BD9-DCE9-4065-8D07-556FA911C416}" presName="nodeFollowingNodes" presStyleLbl="node1" presStyleIdx="6" presStyleCnt="14" custScaleX="145873" custScaleY="157256" custRadScaleRad="106784" custRadScaleInc="433307">
        <dgm:presLayoutVars>
          <dgm:bulletEnabled val="1"/>
        </dgm:presLayoutVars>
      </dgm:prSet>
      <dgm:spPr>
        <a:prstGeom prst="roundRect">
          <a:avLst/>
        </a:prstGeom>
      </dgm:spPr>
      <dgm:t>
        <a:bodyPr/>
        <a:lstStyle/>
        <a:p>
          <a:endParaRPr lang="it-IT"/>
        </a:p>
      </dgm:t>
    </dgm:pt>
    <dgm:pt modelId="{7313E47C-1E5C-43C9-883E-D6E2B9A5D9D4}" type="pres">
      <dgm:prSet presAssocID="{82F26784-3B57-47C0-9372-C0C9A6B1F4A5}" presName="nodeFollowingNodes" presStyleLbl="node1" presStyleIdx="7" presStyleCnt="14" custScaleY="61670" custRadScaleRad="135120" custRadScaleInc="382535">
        <dgm:presLayoutVars>
          <dgm:bulletEnabled val="1"/>
        </dgm:presLayoutVars>
      </dgm:prSet>
      <dgm:spPr/>
      <dgm:t>
        <a:bodyPr/>
        <a:lstStyle/>
        <a:p>
          <a:endParaRPr lang="it-IT"/>
        </a:p>
      </dgm:t>
    </dgm:pt>
    <dgm:pt modelId="{1B89C1BC-CA0C-4F7B-B73E-B1B007DAE368}" type="pres">
      <dgm:prSet presAssocID="{90DA3CC0-A211-444B-9D36-FF70AAE6BCF7}" presName="nodeFollowingNodes" presStyleLbl="node1" presStyleIdx="8" presStyleCnt="14" custScaleX="129957" custScaleY="135590" custRadScaleRad="107246" custRadScaleInc="477978">
        <dgm:presLayoutVars>
          <dgm:bulletEnabled val="1"/>
        </dgm:presLayoutVars>
      </dgm:prSet>
      <dgm:spPr>
        <a:prstGeom prst="roundRect">
          <a:avLst/>
        </a:prstGeom>
      </dgm:spPr>
      <dgm:t>
        <a:bodyPr/>
        <a:lstStyle/>
        <a:p>
          <a:endParaRPr lang="it-IT"/>
        </a:p>
      </dgm:t>
    </dgm:pt>
    <dgm:pt modelId="{EA6CE5C0-09FC-4A43-A1D5-9230C913DC45}" type="pres">
      <dgm:prSet presAssocID="{601BDA7E-20FF-4F30-824C-B5A70B0E7E9F}" presName="nodeFollowingNodes" presStyleLbl="node1" presStyleIdx="9" presStyleCnt="14" custScaleX="163493" custRadScaleRad="90500" custRadScaleInc="-430878">
        <dgm:presLayoutVars>
          <dgm:bulletEnabled val="1"/>
        </dgm:presLayoutVars>
      </dgm:prSet>
      <dgm:spPr>
        <a:prstGeom prst="roundRect">
          <a:avLst/>
        </a:prstGeom>
      </dgm:spPr>
      <dgm:t>
        <a:bodyPr/>
        <a:lstStyle/>
        <a:p>
          <a:endParaRPr lang="it-IT"/>
        </a:p>
      </dgm:t>
    </dgm:pt>
    <dgm:pt modelId="{D1F2D4E3-9D2E-49D5-8354-E4B51223BFC9}" type="pres">
      <dgm:prSet presAssocID="{0108BDB5-ACC1-4983-A61E-B4B007753FFB}" presName="nodeFollowingNodes" presStyleLbl="node1" presStyleIdx="10" presStyleCnt="14" custScaleX="125986" custRadScaleRad="125121" custRadScaleInc="103272">
        <dgm:presLayoutVars>
          <dgm:bulletEnabled val="1"/>
        </dgm:presLayoutVars>
      </dgm:prSet>
      <dgm:spPr>
        <a:prstGeom prst="roundRect">
          <a:avLst/>
        </a:prstGeom>
      </dgm:spPr>
      <dgm:t>
        <a:bodyPr/>
        <a:lstStyle/>
        <a:p>
          <a:endParaRPr lang="it-IT"/>
        </a:p>
      </dgm:t>
    </dgm:pt>
    <dgm:pt modelId="{E0D09806-BA6B-4595-8967-2C3655CBF540}" type="pres">
      <dgm:prSet presAssocID="{208F16CC-B1A2-4C51-ABD5-E5BDF7F4CDCD}" presName="nodeFollowingNodes" presStyleLbl="node1" presStyleIdx="11" presStyleCnt="14" custScaleX="139617" custScaleY="93002" custRadScaleRad="66243" custRadScaleInc="-432280">
        <dgm:presLayoutVars>
          <dgm:bulletEnabled val="1"/>
        </dgm:presLayoutVars>
      </dgm:prSet>
      <dgm:spPr>
        <a:prstGeom prst="roundRect">
          <a:avLst/>
        </a:prstGeom>
      </dgm:spPr>
      <dgm:t>
        <a:bodyPr/>
        <a:lstStyle/>
        <a:p>
          <a:endParaRPr lang="it-IT"/>
        </a:p>
      </dgm:t>
    </dgm:pt>
    <dgm:pt modelId="{078E5FF0-C6CB-472E-90CC-D6E910F391A0}" type="pres">
      <dgm:prSet presAssocID="{C99FD134-F3A1-4CB9-B0C9-EE9AD611372B}" presName="nodeFollowingNodes" presStyleLbl="node1" presStyleIdx="12" presStyleCnt="14" custRadScaleRad="85130" custRadScaleInc="-336563">
        <dgm:presLayoutVars>
          <dgm:bulletEnabled val="1"/>
        </dgm:presLayoutVars>
      </dgm:prSet>
      <dgm:spPr/>
      <dgm:t>
        <a:bodyPr/>
        <a:lstStyle/>
        <a:p>
          <a:endParaRPr lang="it-IT"/>
        </a:p>
      </dgm:t>
    </dgm:pt>
    <dgm:pt modelId="{B0CDBFD1-6D0B-4215-BD96-F41D184B7EA9}" type="pres">
      <dgm:prSet presAssocID="{2BEFCBA8-FFEC-486E-BF70-B04558F330C0}" presName="nodeFollowingNodes" presStyleLbl="node1" presStyleIdx="13" presStyleCnt="14" custScaleX="129714" custScaleY="88866" custRadScaleRad="117319" custRadScaleInc="-151912">
        <dgm:presLayoutVars>
          <dgm:bulletEnabled val="1"/>
        </dgm:presLayoutVars>
      </dgm:prSet>
      <dgm:spPr>
        <a:prstGeom prst="roundRect">
          <a:avLst/>
        </a:prstGeom>
      </dgm:spPr>
      <dgm:t>
        <a:bodyPr/>
        <a:lstStyle/>
        <a:p>
          <a:endParaRPr lang="it-IT"/>
        </a:p>
      </dgm:t>
    </dgm:pt>
  </dgm:ptLst>
  <dgm:cxnLst>
    <dgm:cxn modelId="{DEAAB68E-DAB8-442B-B14A-38C2C1FF8212}" srcId="{A24C2D38-8D5F-49BF-A75B-F90AE6F7012E}" destId="{B26EAD5B-72B3-4600-9F43-330FB538C0C9}" srcOrd="4" destOrd="0" parTransId="{5F0ED4F8-C5A2-4501-9610-503D8D6D0312}" sibTransId="{2D76DDC2-4928-441E-8A61-79B36D5ABD47}"/>
    <dgm:cxn modelId="{C2F9546F-52A5-44A1-9E12-47D892A44475}" srcId="{A24C2D38-8D5F-49BF-A75B-F90AE6F7012E}" destId="{2BEFCBA8-FFEC-486E-BF70-B04558F330C0}" srcOrd="13" destOrd="0" parTransId="{7667F5DE-AA8A-4B9D-9C56-C717CCBFA88F}" sibTransId="{C27592FC-540A-4D47-B455-7928C1AFBA76}"/>
    <dgm:cxn modelId="{A2B97B8F-FDC1-428A-BF09-47E0862DD19F}" srcId="{A24C2D38-8D5F-49BF-A75B-F90AE6F7012E}" destId="{82F26784-3B57-47C0-9372-C0C9A6B1F4A5}" srcOrd="7" destOrd="0" parTransId="{473582A8-B4A9-4DC8-BEDB-736D2EA87D0B}" sibTransId="{A1252864-B8D7-4361-9568-62171C384F43}"/>
    <dgm:cxn modelId="{5203CD2F-A8B2-42A1-81C7-3DFF451A2AF3}" srcId="{A24C2D38-8D5F-49BF-A75B-F90AE6F7012E}" destId="{90DA3CC0-A211-444B-9D36-FF70AAE6BCF7}" srcOrd="8" destOrd="0" parTransId="{04F46529-9D86-4756-826D-93F3295C3E1E}" sibTransId="{C858EA51-9268-4E17-97EE-2D736E4D361E}"/>
    <dgm:cxn modelId="{BAFDDAC5-5198-4398-B67E-DB98D8490065}" srcId="{A24C2D38-8D5F-49BF-A75B-F90AE6F7012E}" destId="{0108BDB5-ACC1-4983-A61E-B4B007753FFB}" srcOrd="10" destOrd="0" parTransId="{D71E0F3D-5221-44C4-91C6-10F59578D0D1}" sibTransId="{09DE853F-F637-42B5-B762-520E76810C88}"/>
    <dgm:cxn modelId="{01C0CAC1-CFAD-43D7-B488-DFA113445CAB}" type="presOf" srcId="{A24C2D38-8D5F-49BF-A75B-F90AE6F7012E}" destId="{2E1DB0ED-87E5-4C12-AD80-E52B22C61E8A}" srcOrd="0" destOrd="0" presId="urn:microsoft.com/office/officeart/2005/8/layout/cycle3"/>
    <dgm:cxn modelId="{87EE0975-032D-45A6-B65E-30A0A53D167C}" type="presOf" srcId="{B35D5BD9-DCE9-4065-8D07-556FA911C416}" destId="{0FE83565-86E2-4154-8999-73731927A22D}" srcOrd="0" destOrd="0" presId="urn:microsoft.com/office/officeart/2005/8/layout/cycle3"/>
    <dgm:cxn modelId="{2CD33AEA-C36D-4D88-B311-AA6C3A039DF9}" type="presOf" srcId="{B26EAD5B-72B3-4600-9F43-330FB538C0C9}" destId="{4D71398A-3838-4A01-B33C-AA4B039DECB1}" srcOrd="0" destOrd="0" presId="urn:microsoft.com/office/officeart/2005/8/layout/cycle3"/>
    <dgm:cxn modelId="{04E7A189-823C-42C1-88EB-38F355C3F015}" type="presOf" srcId="{0108BDB5-ACC1-4983-A61E-B4B007753FFB}" destId="{D1F2D4E3-9D2E-49D5-8354-E4B51223BFC9}" srcOrd="0" destOrd="0" presId="urn:microsoft.com/office/officeart/2005/8/layout/cycle3"/>
    <dgm:cxn modelId="{42D6676B-179A-42B3-A691-55F0122E83FD}" type="presOf" srcId="{2393417D-9A1B-40F9-93E8-87EE34A93A05}" destId="{426EEA1F-4B23-4191-A7DD-4006C3C2CDA7}" srcOrd="0" destOrd="0" presId="urn:microsoft.com/office/officeart/2005/8/layout/cycle3"/>
    <dgm:cxn modelId="{1E890C3D-F2FB-417A-84EF-26F607C23793}" type="presOf" srcId="{90DA3CC0-A211-444B-9D36-FF70AAE6BCF7}" destId="{1B89C1BC-CA0C-4F7B-B73E-B1B007DAE368}" srcOrd="0" destOrd="0" presId="urn:microsoft.com/office/officeart/2005/8/layout/cycle3"/>
    <dgm:cxn modelId="{13E801BD-03E2-4D7E-938A-DFB649BC47C3}" srcId="{A24C2D38-8D5F-49BF-A75B-F90AE6F7012E}" destId="{E6BF5A42-E289-4D64-AB5E-CCA7710C6C84}" srcOrd="5" destOrd="0" parTransId="{8334323F-3275-44B8-AFD4-6C5EE3CF8DA6}" sibTransId="{C21DA88B-F6AB-4137-8FAF-019D1BFF1770}"/>
    <dgm:cxn modelId="{303FC899-AD19-49B5-A640-7E26652A8E32}" type="presOf" srcId="{2B67A2F3-C19B-4D85-9469-3149C8127C71}" destId="{37DC6D1A-100F-4C98-960A-B4550017F63F}" srcOrd="0" destOrd="0" presId="urn:microsoft.com/office/officeart/2005/8/layout/cycle3"/>
    <dgm:cxn modelId="{8B8D06B6-139B-470E-BB25-5E1A944FF086}" type="presOf" srcId="{E6BF5A42-E289-4D64-AB5E-CCA7710C6C84}" destId="{0A934BB3-B8C5-460A-BECE-65A7D09F2D55}" srcOrd="0" destOrd="0" presId="urn:microsoft.com/office/officeart/2005/8/layout/cycle3"/>
    <dgm:cxn modelId="{D690939E-E7CC-4BF1-BAF3-2BB3CA2AD759}" srcId="{A24C2D38-8D5F-49BF-A75B-F90AE6F7012E}" destId="{B35D5BD9-DCE9-4065-8D07-556FA911C416}" srcOrd="6" destOrd="0" parTransId="{7F98107A-90E4-44E4-811C-6350A6771078}" sibTransId="{DDA8CE8A-A818-4D69-83B8-4A5F2FED0D31}"/>
    <dgm:cxn modelId="{8DBA056E-B8A5-4CCD-93BF-05AC4DE47B5A}" srcId="{A24C2D38-8D5F-49BF-A75B-F90AE6F7012E}" destId="{208F16CC-B1A2-4C51-ABD5-E5BDF7F4CDCD}" srcOrd="11" destOrd="0" parTransId="{F2DAB74F-1669-49E7-84BE-C0E056462FB3}" sibTransId="{1F634FAA-67F1-42F9-92C9-DF26E5FB2D52}"/>
    <dgm:cxn modelId="{44404E22-2E8B-4645-BF3F-6E65D67CF3BB}" type="presOf" srcId="{2BEFCBA8-FFEC-486E-BF70-B04558F330C0}" destId="{B0CDBFD1-6D0B-4215-BD96-F41D184B7EA9}" srcOrd="0" destOrd="0" presId="urn:microsoft.com/office/officeart/2005/8/layout/cycle3"/>
    <dgm:cxn modelId="{3DA276DC-C9D4-4822-B4AA-0AB9A9AB3F03}" type="presOf" srcId="{C1DDA1E8-9D04-4139-AB9C-44F6ADB904A4}" destId="{D2022009-2561-48B7-8E7A-0333CE6E905E}" srcOrd="0" destOrd="0" presId="urn:microsoft.com/office/officeart/2005/8/layout/cycle3"/>
    <dgm:cxn modelId="{AFC6D9D6-9F5F-49E0-A9BE-24081808AD80}" srcId="{A24C2D38-8D5F-49BF-A75B-F90AE6F7012E}" destId="{C1DDA1E8-9D04-4139-AB9C-44F6ADB904A4}" srcOrd="2" destOrd="0" parTransId="{CE61B5A1-4F60-44F6-B644-34D25EE4B3B3}" sibTransId="{F50DDF3B-7D20-4B44-BD43-1E1FAEB400A1}"/>
    <dgm:cxn modelId="{C822679E-1179-4A3E-989C-C30050FF6AD8}" type="presOf" srcId="{208F16CC-B1A2-4C51-ABD5-E5BDF7F4CDCD}" destId="{E0D09806-BA6B-4595-8967-2C3655CBF540}" srcOrd="0" destOrd="0" presId="urn:microsoft.com/office/officeart/2005/8/layout/cycle3"/>
    <dgm:cxn modelId="{3B3B5068-5122-4CAC-B81B-A85D18487AC9}" srcId="{A24C2D38-8D5F-49BF-A75B-F90AE6F7012E}" destId="{601BDA7E-20FF-4F30-824C-B5A70B0E7E9F}" srcOrd="9" destOrd="0" parTransId="{778815D6-E4DA-4807-AA3A-F74FAB331314}" sibTransId="{0F182A30-B32D-474A-85EA-FF37E12A5EF8}"/>
    <dgm:cxn modelId="{BBEB3566-1EAB-493C-80A5-8E6B5F2C5FFD}" type="presOf" srcId="{82F26784-3B57-47C0-9372-C0C9A6B1F4A5}" destId="{7313E47C-1E5C-43C9-883E-D6E2B9A5D9D4}" srcOrd="0" destOrd="0" presId="urn:microsoft.com/office/officeart/2005/8/layout/cycle3"/>
    <dgm:cxn modelId="{2A5AAF99-FD04-4C99-92A0-E582AC3C0162}" type="presOf" srcId="{D2A7C821-9552-4EAE-A511-6DAFB7CF7B71}" destId="{D36BC158-6782-411A-AC23-B57D5EA7CA57}" srcOrd="0" destOrd="0" presId="urn:microsoft.com/office/officeart/2005/8/layout/cycle3"/>
    <dgm:cxn modelId="{C84E9CBC-2FBF-4B87-A3E4-1D5B2CDC0F1E}" srcId="{A24C2D38-8D5F-49BF-A75B-F90AE6F7012E}" destId="{C99FD134-F3A1-4CB9-B0C9-EE9AD611372B}" srcOrd="12" destOrd="0" parTransId="{AB28905B-3389-469D-B372-672904FDB07B}" sibTransId="{BE8829EA-50FD-4C41-ABB5-338CD0373E17}"/>
    <dgm:cxn modelId="{0E20D2D0-BAC7-4409-BFFB-F3D15B8F1A44}" type="presOf" srcId="{DCBCC88F-864A-4061-AB55-9250A1E95604}" destId="{398BE89A-6F4E-4D63-B380-AC8667B86CC8}" srcOrd="0" destOrd="0" presId="urn:microsoft.com/office/officeart/2005/8/layout/cycle3"/>
    <dgm:cxn modelId="{BEF455FA-8607-43B7-9EE5-4AFB22179FB4}" srcId="{A24C2D38-8D5F-49BF-A75B-F90AE6F7012E}" destId="{D2A7C821-9552-4EAE-A511-6DAFB7CF7B71}" srcOrd="3" destOrd="0" parTransId="{30BF662D-B0FD-4608-A414-C85E4E1B74BC}" sibTransId="{9FBE7E5A-A3C1-4E75-809E-A3472CC89BF8}"/>
    <dgm:cxn modelId="{47FF75F7-B190-41C4-B2C6-D7247148D6F2}" type="presOf" srcId="{601BDA7E-20FF-4F30-824C-B5A70B0E7E9F}" destId="{EA6CE5C0-09FC-4A43-A1D5-9230C913DC45}" srcOrd="0" destOrd="0" presId="urn:microsoft.com/office/officeart/2005/8/layout/cycle3"/>
    <dgm:cxn modelId="{8A09A21A-764E-4FD2-8B6A-AD02C47441AC}" srcId="{A24C2D38-8D5F-49BF-A75B-F90AE6F7012E}" destId="{DCBCC88F-864A-4061-AB55-9250A1E95604}" srcOrd="0" destOrd="0" parTransId="{7C42BF7A-74FF-4D60-AE29-141242375810}" sibTransId="{2B67A2F3-C19B-4D85-9469-3149C8127C71}"/>
    <dgm:cxn modelId="{9626762A-A8AE-4B17-A281-87F2785EBE17}" type="presOf" srcId="{C99FD134-F3A1-4CB9-B0C9-EE9AD611372B}" destId="{078E5FF0-C6CB-472E-90CC-D6E910F391A0}" srcOrd="0" destOrd="0" presId="urn:microsoft.com/office/officeart/2005/8/layout/cycle3"/>
    <dgm:cxn modelId="{60340A4D-4E17-4F17-9287-14EEEED6EF9E}" srcId="{A24C2D38-8D5F-49BF-A75B-F90AE6F7012E}" destId="{2393417D-9A1B-40F9-93E8-87EE34A93A05}" srcOrd="1" destOrd="0" parTransId="{1CE7A714-E9E8-45D6-9B27-7859A40475E9}" sibTransId="{967C0372-7709-4DF2-BCAC-9AFA9AEA51C2}"/>
    <dgm:cxn modelId="{6EA20D2C-2C96-4907-A49F-C312E8BCFAFE}" type="presParOf" srcId="{2E1DB0ED-87E5-4C12-AD80-E52B22C61E8A}" destId="{D92147C6-8594-498F-8CE2-0E9C8DBF8628}" srcOrd="0" destOrd="0" presId="urn:microsoft.com/office/officeart/2005/8/layout/cycle3"/>
    <dgm:cxn modelId="{6C1CE6BB-5976-4602-AEE6-72239059E14F}" type="presParOf" srcId="{D92147C6-8594-498F-8CE2-0E9C8DBF8628}" destId="{398BE89A-6F4E-4D63-B380-AC8667B86CC8}" srcOrd="0" destOrd="0" presId="urn:microsoft.com/office/officeart/2005/8/layout/cycle3"/>
    <dgm:cxn modelId="{9DF0B388-6E62-46F5-A25E-F062322D8922}" type="presParOf" srcId="{D92147C6-8594-498F-8CE2-0E9C8DBF8628}" destId="{37DC6D1A-100F-4C98-960A-B4550017F63F}" srcOrd="1" destOrd="0" presId="urn:microsoft.com/office/officeart/2005/8/layout/cycle3"/>
    <dgm:cxn modelId="{EB14AA29-828D-42F7-92EA-CE9A75130C5E}" type="presParOf" srcId="{D92147C6-8594-498F-8CE2-0E9C8DBF8628}" destId="{426EEA1F-4B23-4191-A7DD-4006C3C2CDA7}" srcOrd="2" destOrd="0" presId="urn:microsoft.com/office/officeart/2005/8/layout/cycle3"/>
    <dgm:cxn modelId="{75E78AA8-4574-4ED0-A910-E7DD31E6A5C2}" type="presParOf" srcId="{D92147C6-8594-498F-8CE2-0E9C8DBF8628}" destId="{D2022009-2561-48B7-8E7A-0333CE6E905E}" srcOrd="3" destOrd="0" presId="urn:microsoft.com/office/officeart/2005/8/layout/cycle3"/>
    <dgm:cxn modelId="{3130AA09-D7F5-4169-8904-6CDBD9E01A82}" type="presParOf" srcId="{D92147C6-8594-498F-8CE2-0E9C8DBF8628}" destId="{D36BC158-6782-411A-AC23-B57D5EA7CA57}" srcOrd="4" destOrd="0" presId="urn:microsoft.com/office/officeart/2005/8/layout/cycle3"/>
    <dgm:cxn modelId="{076ECE0B-8BFC-43AC-BE5D-2C1E73426449}" type="presParOf" srcId="{D92147C6-8594-498F-8CE2-0E9C8DBF8628}" destId="{4D71398A-3838-4A01-B33C-AA4B039DECB1}" srcOrd="5" destOrd="0" presId="urn:microsoft.com/office/officeart/2005/8/layout/cycle3"/>
    <dgm:cxn modelId="{1FCCFC02-BB98-4C26-A9B5-237975BBD46D}" type="presParOf" srcId="{D92147C6-8594-498F-8CE2-0E9C8DBF8628}" destId="{0A934BB3-B8C5-460A-BECE-65A7D09F2D55}" srcOrd="6" destOrd="0" presId="urn:microsoft.com/office/officeart/2005/8/layout/cycle3"/>
    <dgm:cxn modelId="{3A0E1383-0B3A-411C-B358-A0F80EFD8CA6}" type="presParOf" srcId="{D92147C6-8594-498F-8CE2-0E9C8DBF8628}" destId="{0FE83565-86E2-4154-8999-73731927A22D}" srcOrd="7" destOrd="0" presId="urn:microsoft.com/office/officeart/2005/8/layout/cycle3"/>
    <dgm:cxn modelId="{85DD1298-E532-44B6-A122-837B570BED24}" type="presParOf" srcId="{D92147C6-8594-498F-8CE2-0E9C8DBF8628}" destId="{7313E47C-1E5C-43C9-883E-D6E2B9A5D9D4}" srcOrd="8" destOrd="0" presId="urn:microsoft.com/office/officeart/2005/8/layout/cycle3"/>
    <dgm:cxn modelId="{BFC33E3A-8755-44CF-A035-BF1DC4FAD453}" type="presParOf" srcId="{D92147C6-8594-498F-8CE2-0E9C8DBF8628}" destId="{1B89C1BC-CA0C-4F7B-B73E-B1B007DAE368}" srcOrd="9" destOrd="0" presId="urn:microsoft.com/office/officeart/2005/8/layout/cycle3"/>
    <dgm:cxn modelId="{270A5F8C-F2EF-4647-8C36-36A3A7BB63AA}" type="presParOf" srcId="{D92147C6-8594-498F-8CE2-0E9C8DBF8628}" destId="{EA6CE5C0-09FC-4A43-A1D5-9230C913DC45}" srcOrd="10" destOrd="0" presId="urn:microsoft.com/office/officeart/2005/8/layout/cycle3"/>
    <dgm:cxn modelId="{9FC3009D-6B00-4756-82EB-6B4FE44D31B4}" type="presParOf" srcId="{D92147C6-8594-498F-8CE2-0E9C8DBF8628}" destId="{D1F2D4E3-9D2E-49D5-8354-E4B51223BFC9}" srcOrd="11" destOrd="0" presId="urn:microsoft.com/office/officeart/2005/8/layout/cycle3"/>
    <dgm:cxn modelId="{4043DD7A-137F-418C-B23C-FE337D6A45F0}" type="presParOf" srcId="{D92147C6-8594-498F-8CE2-0E9C8DBF8628}" destId="{E0D09806-BA6B-4595-8967-2C3655CBF540}" srcOrd="12" destOrd="0" presId="urn:microsoft.com/office/officeart/2005/8/layout/cycle3"/>
    <dgm:cxn modelId="{F0038F64-0FD7-4A49-8AD3-CF5FA870F078}" type="presParOf" srcId="{D92147C6-8594-498F-8CE2-0E9C8DBF8628}" destId="{078E5FF0-C6CB-472E-90CC-D6E910F391A0}" srcOrd="13" destOrd="0" presId="urn:microsoft.com/office/officeart/2005/8/layout/cycle3"/>
    <dgm:cxn modelId="{B3D9F2B9-A038-4F1F-8575-736F0F1552A7}" type="presParOf" srcId="{D92147C6-8594-498F-8CE2-0E9C8DBF8628}" destId="{B0CDBFD1-6D0B-4215-BD96-F41D184B7EA9}" srcOrd="1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C8B5953-1C98-48B2-B792-6CE871D3495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t-IT"/>
        </a:p>
      </dgm:t>
    </dgm:pt>
    <dgm:pt modelId="{F334B309-CED1-4EFC-91ED-CE7D85AFA56F}" type="pres">
      <dgm:prSet presAssocID="{8C8B5953-1C98-48B2-B792-6CE871D34954}" presName="rootnode" presStyleCnt="0">
        <dgm:presLayoutVars>
          <dgm:chMax/>
          <dgm:chPref/>
          <dgm:dir/>
          <dgm:animLvl val="lvl"/>
        </dgm:presLayoutVars>
      </dgm:prSet>
      <dgm:spPr/>
      <dgm:t>
        <a:bodyPr/>
        <a:lstStyle/>
        <a:p>
          <a:endParaRPr lang="it-IT"/>
        </a:p>
      </dgm:t>
    </dgm:pt>
  </dgm:ptLst>
  <dgm:cxnLst>
    <dgm:cxn modelId="{A88620FD-DC4A-4393-B5F4-4F8B5F6F41DD}" type="presOf" srcId="{8C8B5953-1C98-48B2-B792-6CE871D34954}" destId="{F334B309-CED1-4EFC-91ED-CE7D85AFA56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9CEED-2391-4FE9-BB6E-3557D7DB6C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42A55F3F-B04B-4BA4-B3EA-5D1684881E86}">
      <dgm:prSet phldrT="[Testo]" custT="1"/>
      <dgm:spPr>
        <a:solidFill>
          <a:srgbClr val="FF9900"/>
        </a:solidFill>
        <a:ln>
          <a:solidFill>
            <a:schemeClr val="accent1"/>
          </a:solidFill>
        </a:ln>
      </dgm:spPr>
      <dgm:t>
        <a:bodyPr/>
        <a:lstStyle/>
        <a:p>
          <a:r>
            <a:rPr lang="it-IT" sz="2000" b="1" dirty="0">
              <a:solidFill>
                <a:schemeClr val="bg2">
                  <a:lumMod val="25000"/>
                </a:schemeClr>
              </a:solidFill>
            </a:rPr>
            <a:t>LEGGE DI STABILITÀ 2016</a:t>
          </a:r>
        </a:p>
        <a:p>
          <a:r>
            <a:rPr lang="it-IT" sz="2000" b="1" dirty="0">
              <a:solidFill>
                <a:schemeClr val="bg2">
                  <a:lumMod val="25000"/>
                </a:schemeClr>
              </a:solidFill>
            </a:rPr>
            <a:t>Emendamento n. 32.0.15- Senatori Mandelli- D’Ambrosio </a:t>
          </a:r>
          <a:r>
            <a:rPr lang="it-IT" sz="2000" b="1" dirty="0" err="1">
              <a:solidFill>
                <a:schemeClr val="bg2">
                  <a:lumMod val="25000"/>
                </a:schemeClr>
              </a:solidFill>
            </a:rPr>
            <a:t>Lettieri</a:t>
          </a:r>
          <a:endParaRPr lang="it-IT" sz="2000" b="1" dirty="0">
            <a:solidFill>
              <a:schemeClr val="bg2">
                <a:lumMod val="25000"/>
              </a:schemeClr>
            </a:solidFill>
          </a:endParaRPr>
        </a:p>
      </dgm:t>
    </dgm:pt>
    <dgm:pt modelId="{2FCA6A38-35D5-4574-9728-261FE5C9B707}" type="parTrans" cxnId="{47FCB5AB-98A1-4954-B37E-00F4DB6652A0}">
      <dgm:prSet/>
      <dgm:spPr/>
      <dgm:t>
        <a:bodyPr/>
        <a:lstStyle/>
        <a:p>
          <a:endParaRPr lang="it-IT"/>
        </a:p>
      </dgm:t>
    </dgm:pt>
    <dgm:pt modelId="{B52D29FD-EAE7-4EF6-8E96-E7755EDB498C}" type="sibTrans" cxnId="{47FCB5AB-98A1-4954-B37E-00F4DB6652A0}">
      <dgm:prSet/>
      <dgm:spPr/>
      <dgm:t>
        <a:bodyPr/>
        <a:lstStyle/>
        <a:p>
          <a:endParaRPr lang="it-IT"/>
        </a:p>
      </dgm:t>
    </dgm:pt>
    <dgm:pt modelId="{D6F2AA9D-C74C-4CD8-93A2-D93814016B77}">
      <dgm:prSet phldrT="[Tes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sz="1800" dirty="0">
              <a:solidFill>
                <a:srgbClr val="FF0000"/>
              </a:solidFill>
            </a:rPr>
            <a:t>comma 571. </a:t>
          </a:r>
          <a:r>
            <a:rPr lang="it-IT" sz="1800" b="1" dirty="0"/>
            <a:t>E’ istituito il fondo (</a:t>
          </a:r>
          <a:r>
            <a:rPr lang="it-IT" sz="1800" b="1" dirty="0">
              <a:solidFill>
                <a:srgbClr val="FF0000"/>
              </a:solidFill>
            </a:rPr>
            <a:t>1 MILIONE </a:t>
          </a:r>
          <a:r>
            <a:rPr lang="it-IT" sz="1800" b="1" dirty="0"/>
            <a:t>per il 2016) per finanziare la prima applicazione da parte delle farmacie del servizio di revisione dell’uso dei medicinali per assicurare l’aderenza farmacologica alle terapie con conseguente riduzione dei costi per le spese sanitarie relative ai pazienti affetti da asma. </a:t>
          </a:r>
        </a:p>
      </dgm:t>
    </dgm:pt>
    <dgm:pt modelId="{CF8837B6-7E93-43E5-96A0-CB78AA74006E}" type="parTrans" cxnId="{095BD675-732F-4EC5-AC3D-907837F4B216}">
      <dgm:prSet/>
      <dgm:spPr/>
      <dgm:t>
        <a:bodyPr/>
        <a:lstStyle/>
        <a:p>
          <a:endParaRPr lang="it-IT"/>
        </a:p>
      </dgm:t>
    </dgm:pt>
    <dgm:pt modelId="{A3C4E0E9-C9BC-4DF1-B9EB-EFB1F2EC50BB}" type="sibTrans" cxnId="{095BD675-732F-4EC5-AC3D-907837F4B216}">
      <dgm:prSet/>
      <dgm:spPr/>
      <dgm:t>
        <a:bodyPr/>
        <a:lstStyle/>
        <a:p>
          <a:endParaRPr lang="it-IT"/>
        </a:p>
      </dgm:t>
    </dgm:pt>
    <dgm:pt modelId="{DE2F1E3E-F552-4663-83D5-F7F2BAAB5D27}">
      <dgm:prSet phldrT="[Testo]" custT="1"/>
      <dgm:spPr>
        <a:solidFill>
          <a:srgbClr val="FF9900"/>
        </a:solidFill>
        <a:ln>
          <a:solidFill>
            <a:schemeClr val="accent1"/>
          </a:solidFill>
        </a:ln>
      </dgm:spPr>
      <dgm:t>
        <a:bodyPr/>
        <a:lstStyle/>
        <a:p>
          <a:r>
            <a:rPr lang="it-IT" sz="2000" b="1" dirty="0">
              <a:solidFill>
                <a:schemeClr val="bg2">
                  <a:lumMod val="25000"/>
                </a:schemeClr>
              </a:solidFill>
            </a:rPr>
            <a:t>LEGGE DI BILANCIO 2018 </a:t>
          </a:r>
        </a:p>
        <a:p>
          <a:r>
            <a:rPr lang="it-IT" sz="2000" b="1" dirty="0">
              <a:solidFill>
                <a:schemeClr val="bg2">
                  <a:lumMod val="25000"/>
                </a:schemeClr>
              </a:solidFill>
            </a:rPr>
            <a:t>Emendamento AC 4768-attuazione nuovi servizi erogati dalle farmacie</a:t>
          </a:r>
        </a:p>
      </dgm:t>
    </dgm:pt>
    <dgm:pt modelId="{BAFF800B-4D1D-47F7-A2FC-902759F5467B}" type="sibTrans" cxnId="{751866D2-4E9E-44E2-9F6C-1C4C3BF09A74}">
      <dgm:prSet/>
      <dgm:spPr/>
      <dgm:t>
        <a:bodyPr/>
        <a:lstStyle/>
        <a:p>
          <a:endParaRPr lang="it-IT"/>
        </a:p>
      </dgm:t>
    </dgm:pt>
    <dgm:pt modelId="{16AB0695-BBDE-4AD1-9939-2C7936231B21}" type="parTrans" cxnId="{751866D2-4E9E-44E2-9F6C-1C4C3BF09A74}">
      <dgm:prSet/>
      <dgm:spPr/>
      <dgm:t>
        <a:bodyPr/>
        <a:lstStyle/>
        <a:p>
          <a:endParaRPr lang="it-IT"/>
        </a:p>
      </dgm:t>
    </dgm:pt>
    <dgm:pt modelId="{00EC5B44-E35F-4909-B094-38BB9D9B7CDE}">
      <dgm:prSet phldrT="[Testo]" custT="1"/>
      <dgm:spPr/>
      <dgm:t>
        <a:bodyPr/>
        <a:lstStyle/>
        <a:p>
          <a:pPr marL="228600" indent="0" algn="l"/>
          <a:endParaRPr lang="it-IT" sz="2000" b="1" dirty="0"/>
        </a:p>
      </dgm:t>
    </dgm:pt>
    <dgm:pt modelId="{1F77AB78-A44D-4D53-9E7A-7EC3AB21B90D}" type="parTrans" cxnId="{F192C9A0-9C32-48B9-AAE7-2A96516E77A3}">
      <dgm:prSet/>
      <dgm:spPr/>
      <dgm:t>
        <a:bodyPr/>
        <a:lstStyle/>
        <a:p>
          <a:endParaRPr lang="it-IT"/>
        </a:p>
      </dgm:t>
    </dgm:pt>
    <dgm:pt modelId="{3377E661-BCC7-4A57-AAFE-2107DF8F52D8}" type="sibTrans" cxnId="{F192C9A0-9C32-48B9-AAE7-2A96516E77A3}">
      <dgm:prSet/>
      <dgm:spPr/>
      <dgm:t>
        <a:bodyPr/>
        <a:lstStyle/>
        <a:p>
          <a:endParaRPr lang="it-IT"/>
        </a:p>
      </dgm:t>
    </dgm:pt>
    <dgm:pt modelId="{F0F14DE2-19E8-464C-9D4F-86028D1408C4}">
      <dgm:prSet custT="1"/>
      <dgm:spPr/>
      <dgm:t>
        <a:bodyPr/>
        <a:lstStyle/>
        <a:p>
          <a:pPr marL="228600" indent="0" algn="l"/>
          <a:endParaRPr lang="it-IT" sz="2000" b="1" dirty="0"/>
        </a:p>
      </dgm:t>
    </dgm:pt>
    <dgm:pt modelId="{B81B94C2-DFA1-434D-8754-B4704A1077BB}" type="parTrans" cxnId="{4528CF1D-ADF9-4DCE-A4BF-8B337DF715DB}">
      <dgm:prSet/>
      <dgm:spPr/>
      <dgm:t>
        <a:bodyPr/>
        <a:lstStyle/>
        <a:p>
          <a:endParaRPr lang="it-IT"/>
        </a:p>
      </dgm:t>
    </dgm:pt>
    <dgm:pt modelId="{7D2D7232-FBD0-4E50-8A29-B43E132368C5}" type="sibTrans" cxnId="{4528CF1D-ADF9-4DCE-A4BF-8B337DF715DB}">
      <dgm:prSet/>
      <dgm:spPr/>
      <dgm:t>
        <a:bodyPr/>
        <a:lstStyle/>
        <a:p>
          <a:endParaRPr lang="it-IT"/>
        </a:p>
      </dgm:t>
    </dgm:pt>
    <dgm:pt modelId="{3389E5B5-28E2-4461-A7AC-ADE370DBE430}">
      <dgm:prSet phldrT="[Testo]" custT="1"/>
      <dgm:spPr/>
      <dgm:t>
        <a:bodyPr/>
        <a:lstStyle/>
        <a:p>
          <a:pPr marL="228600" indent="0" algn="just"/>
          <a:r>
            <a:rPr lang="it-IT" altLang="it-IT" sz="1800" dirty="0">
              <a:solidFill>
                <a:srgbClr val="FF0000"/>
              </a:solidFill>
            </a:rPr>
            <a:t>comma 251-bis. </a:t>
          </a:r>
          <a:r>
            <a:rPr lang="it-IT" altLang="it-IT" sz="1800" b="1" dirty="0"/>
            <a:t>Avvio di una sperimentazione per la remunerazione delle prestazioni e delle funzioni assistenziali delle farmacie pubbliche e private operanti in convenzione con il SSN. Le risorse previste sono </a:t>
          </a:r>
          <a:r>
            <a:rPr lang="it-IT" altLang="it-IT" sz="1800" b="1" dirty="0">
              <a:solidFill>
                <a:srgbClr val="FF0000"/>
              </a:solidFill>
            </a:rPr>
            <a:t>36 MILIONI </a:t>
          </a:r>
          <a:r>
            <a:rPr lang="it-IT" altLang="it-IT" sz="1800" b="1" dirty="0"/>
            <a:t>per il triennio. La sperimentazione verrà avviata, nell’ambito del triennio 2018-2020, in </a:t>
          </a:r>
          <a:r>
            <a:rPr lang="it-IT" altLang="it-IT" sz="1800" b="1" dirty="0">
              <a:solidFill>
                <a:srgbClr val="FF0000"/>
              </a:solidFill>
            </a:rPr>
            <a:t>NOVE REGIONI</a:t>
          </a:r>
          <a:r>
            <a:rPr lang="it-IT" sz="2000" b="1" dirty="0"/>
            <a:t>.    </a:t>
          </a:r>
        </a:p>
      </dgm:t>
    </dgm:pt>
    <dgm:pt modelId="{7A7077BF-8EFE-4322-9C0B-1C479390DE7C}" type="parTrans" cxnId="{95D3659E-F559-4FBB-8DA3-963877A03015}">
      <dgm:prSet/>
      <dgm:spPr/>
      <dgm:t>
        <a:bodyPr/>
        <a:lstStyle/>
        <a:p>
          <a:endParaRPr lang="it-IT"/>
        </a:p>
      </dgm:t>
    </dgm:pt>
    <dgm:pt modelId="{07C22DCE-0543-4AF3-99B1-A65FF66295B5}" type="sibTrans" cxnId="{95D3659E-F559-4FBB-8DA3-963877A03015}">
      <dgm:prSet/>
      <dgm:spPr/>
      <dgm:t>
        <a:bodyPr/>
        <a:lstStyle/>
        <a:p>
          <a:endParaRPr lang="it-IT"/>
        </a:p>
      </dgm:t>
    </dgm:pt>
    <dgm:pt modelId="{E9A96D87-3EEA-456A-ACE8-FB71C298D1C5}">
      <dgm:prSet phldrT="[Testo]" custT="1"/>
      <dgm:spPr/>
      <dgm:t>
        <a:bodyPr/>
        <a:lstStyle/>
        <a:p>
          <a:pPr marL="228600" indent="0" algn="l" defTabSz="889000">
            <a:lnSpc>
              <a:spcPct val="90000"/>
            </a:lnSpc>
            <a:spcBef>
              <a:spcPct val="0"/>
            </a:spcBef>
            <a:spcAft>
              <a:spcPct val="20000"/>
            </a:spcAft>
            <a:buNone/>
          </a:pPr>
          <a:endParaRPr lang="it-IT" sz="2000" b="1" dirty="0"/>
        </a:p>
      </dgm:t>
    </dgm:pt>
    <dgm:pt modelId="{AF752803-350D-4D92-B3C8-A482618CA5D9}" type="sibTrans" cxnId="{2A5CCC73-0E66-4033-A945-DCB58E1D318B}">
      <dgm:prSet/>
      <dgm:spPr/>
      <dgm:t>
        <a:bodyPr/>
        <a:lstStyle/>
        <a:p>
          <a:endParaRPr lang="it-IT"/>
        </a:p>
      </dgm:t>
    </dgm:pt>
    <dgm:pt modelId="{A4109C5D-BE73-44B5-AB1D-756F6D2ECA70}" type="parTrans" cxnId="{2A5CCC73-0E66-4033-A945-DCB58E1D318B}">
      <dgm:prSet/>
      <dgm:spPr/>
      <dgm:t>
        <a:bodyPr/>
        <a:lstStyle/>
        <a:p>
          <a:endParaRPr lang="it-IT"/>
        </a:p>
      </dgm:t>
    </dgm:pt>
    <dgm:pt modelId="{EE9C3471-9C18-4576-A113-34D747B8595B}">
      <dgm:prSet custT="1"/>
      <dgm:spPr/>
      <dgm:t>
        <a:bodyPr/>
        <a:lstStyle/>
        <a:p>
          <a:pPr algn="l"/>
          <a:endParaRPr lang="it-IT" sz="2000" b="1" dirty="0"/>
        </a:p>
      </dgm:t>
    </dgm:pt>
    <dgm:pt modelId="{77224B80-97E0-4024-98D5-0753EF03D518}" type="sibTrans" cxnId="{356D712B-BB91-4F6E-8A0F-76B5698BD601}">
      <dgm:prSet/>
      <dgm:spPr/>
      <dgm:t>
        <a:bodyPr/>
        <a:lstStyle/>
        <a:p>
          <a:endParaRPr lang="it-IT"/>
        </a:p>
      </dgm:t>
    </dgm:pt>
    <dgm:pt modelId="{AD39D576-C066-4CCB-8BFE-F85205D3DDE8}" type="parTrans" cxnId="{356D712B-BB91-4F6E-8A0F-76B5698BD601}">
      <dgm:prSet/>
      <dgm:spPr/>
      <dgm:t>
        <a:bodyPr/>
        <a:lstStyle/>
        <a:p>
          <a:endParaRPr lang="it-IT"/>
        </a:p>
      </dgm:t>
    </dgm:pt>
    <dgm:pt modelId="{E2E86AD1-7747-43E3-A53B-B0C08695F684}" type="pres">
      <dgm:prSet presAssocID="{7009CEED-2391-4FE9-BB6E-3557D7DB6CDA}" presName="linear" presStyleCnt="0">
        <dgm:presLayoutVars>
          <dgm:animLvl val="lvl"/>
          <dgm:resizeHandles val="exact"/>
        </dgm:presLayoutVars>
      </dgm:prSet>
      <dgm:spPr/>
      <dgm:t>
        <a:bodyPr/>
        <a:lstStyle/>
        <a:p>
          <a:endParaRPr lang="it-IT"/>
        </a:p>
      </dgm:t>
    </dgm:pt>
    <dgm:pt modelId="{9B8076B1-8677-4070-A07F-C5D10B310266}" type="pres">
      <dgm:prSet presAssocID="{42A55F3F-B04B-4BA4-B3EA-5D1684881E86}" presName="parentText" presStyleLbl="node1" presStyleIdx="0" presStyleCnt="2" custAng="0" custScaleX="99089" custScaleY="100698" custLinFactNeighborX="-97" custLinFactNeighborY="4362">
        <dgm:presLayoutVars>
          <dgm:chMax val="0"/>
          <dgm:bulletEnabled val="1"/>
        </dgm:presLayoutVars>
      </dgm:prSet>
      <dgm:spPr/>
      <dgm:t>
        <a:bodyPr/>
        <a:lstStyle/>
        <a:p>
          <a:endParaRPr lang="it-IT"/>
        </a:p>
      </dgm:t>
    </dgm:pt>
    <dgm:pt modelId="{1472A129-E561-446F-91D2-3EBB2CA688CB}" type="pres">
      <dgm:prSet presAssocID="{42A55F3F-B04B-4BA4-B3EA-5D1684881E86}" presName="childText" presStyleLbl="revTx" presStyleIdx="0" presStyleCnt="2" custScaleY="106935" custLinFactNeighborY="8879">
        <dgm:presLayoutVars>
          <dgm:bulletEnabled val="1"/>
        </dgm:presLayoutVars>
      </dgm:prSet>
      <dgm:spPr/>
      <dgm:t>
        <a:bodyPr/>
        <a:lstStyle/>
        <a:p>
          <a:endParaRPr lang="it-IT"/>
        </a:p>
      </dgm:t>
    </dgm:pt>
    <dgm:pt modelId="{8768F3F3-02CC-419B-9D34-BDE2ADF3337D}" type="pres">
      <dgm:prSet presAssocID="{DE2F1E3E-F552-4663-83D5-F7F2BAAB5D27}" presName="parentText" presStyleLbl="node1" presStyleIdx="1" presStyleCnt="2" custScaleX="99198" custScaleY="103178" custLinFactNeighborY="-10880">
        <dgm:presLayoutVars>
          <dgm:chMax val="0"/>
          <dgm:bulletEnabled val="1"/>
        </dgm:presLayoutVars>
      </dgm:prSet>
      <dgm:spPr/>
      <dgm:t>
        <a:bodyPr/>
        <a:lstStyle/>
        <a:p>
          <a:endParaRPr lang="it-IT"/>
        </a:p>
      </dgm:t>
    </dgm:pt>
    <dgm:pt modelId="{350F7D63-7301-4960-9B2B-B8F00FD87595}" type="pres">
      <dgm:prSet presAssocID="{DE2F1E3E-F552-4663-83D5-F7F2BAAB5D27}" presName="childText" presStyleLbl="revTx" presStyleIdx="1" presStyleCnt="2" custScaleX="99135" custScaleY="44637" custLinFactNeighborX="-121" custLinFactNeighborY="-18373">
        <dgm:presLayoutVars>
          <dgm:bulletEnabled val="1"/>
        </dgm:presLayoutVars>
      </dgm:prSet>
      <dgm:spPr/>
      <dgm:t>
        <a:bodyPr/>
        <a:lstStyle/>
        <a:p>
          <a:endParaRPr lang="it-IT"/>
        </a:p>
      </dgm:t>
    </dgm:pt>
  </dgm:ptLst>
  <dgm:cxnLst>
    <dgm:cxn modelId="{356D712B-BB91-4F6E-8A0F-76B5698BD601}" srcId="{DE2F1E3E-F552-4663-83D5-F7F2BAAB5D27}" destId="{EE9C3471-9C18-4576-A113-34D747B8595B}" srcOrd="1" destOrd="0" parTransId="{AD39D576-C066-4CCB-8BFE-F85205D3DDE8}" sibTransId="{77224B80-97E0-4024-98D5-0753EF03D518}"/>
    <dgm:cxn modelId="{C10A9A5F-121A-46FD-A431-1500F0181106}" type="presOf" srcId="{EE9C3471-9C18-4576-A113-34D747B8595B}" destId="{350F7D63-7301-4960-9B2B-B8F00FD87595}" srcOrd="0" destOrd="1" presId="urn:microsoft.com/office/officeart/2005/8/layout/vList2"/>
    <dgm:cxn modelId="{F192C9A0-9C32-48B9-AAE7-2A96516E77A3}" srcId="{DE2F1E3E-F552-4663-83D5-F7F2BAAB5D27}" destId="{00EC5B44-E35F-4909-B094-38BB9D9B7CDE}" srcOrd="3" destOrd="0" parTransId="{1F77AB78-A44D-4D53-9E7A-7EC3AB21B90D}" sibTransId="{3377E661-BCC7-4A57-AAFE-2107DF8F52D8}"/>
    <dgm:cxn modelId="{A22B5FA2-051F-462B-A54C-555905F452D2}" type="presOf" srcId="{42A55F3F-B04B-4BA4-B3EA-5D1684881E86}" destId="{9B8076B1-8677-4070-A07F-C5D10B310266}" srcOrd="0" destOrd="0" presId="urn:microsoft.com/office/officeart/2005/8/layout/vList2"/>
    <dgm:cxn modelId="{FD5AC7E1-C44E-4CF3-92DF-8F47B6CD9593}" type="presOf" srcId="{7009CEED-2391-4FE9-BB6E-3557D7DB6CDA}" destId="{E2E86AD1-7747-43E3-A53B-B0C08695F684}" srcOrd="0" destOrd="0" presId="urn:microsoft.com/office/officeart/2005/8/layout/vList2"/>
    <dgm:cxn modelId="{D8FD38EE-8683-401C-9C84-AE209A755C6F}" type="presOf" srcId="{D6F2AA9D-C74C-4CD8-93A2-D93814016B77}" destId="{1472A129-E561-446F-91D2-3EBB2CA688CB}" srcOrd="0" destOrd="0" presId="urn:microsoft.com/office/officeart/2005/8/layout/vList2"/>
    <dgm:cxn modelId="{57F6AD75-6133-4AC1-B5FA-A59369ECF445}" type="presOf" srcId="{F0F14DE2-19E8-464C-9D4F-86028D1408C4}" destId="{350F7D63-7301-4960-9B2B-B8F00FD87595}" srcOrd="0" destOrd="2" presId="urn:microsoft.com/office/officeart/2005/8/layout/vList2"/>
    <dgm:cxn modelId="{7529563D-4DD7-4B6A-9CC0-A414A422BEC2}" type="presOf" srcId="{DE2F1E3E-F552-4663-83D5-F7F2BAAB5D27}" destId="{8768F3F3-02CC-419B-9D34-BDE2ADF3337D}" srcOrd="0" destOrd="0" presId="urn:microsoft.com/office/officeart/2005/8/layout/vList2"/>
    <dgm:cxn modelId="{095BD675-732F-4EC5-AC3D-907837F4B216}" srcId="{42A55F3F-B04B-4BA4-B3EA-5D1684881E86}" destId="{D6F2AA9D-C74C-4CD8-93A2-D93814016B77}" srcOrd="0" destOrd="0" parTransId="{CF8837B6-7E93-43E5-96A0-CB78AA74006E}" sibTransId="{A3C4E0E9-C9BC-4DF1-B9EB-EFB1F2EC50BB}"/>
    <dgm:cxn modelId="{751866D2-4E9E-44E2-9F6C-1C4C3BF09A74}" srcId="{7009CEED-2391-4FE9-BB6E-3557D7DB6CDA}" destId="{DE2F1E3E-F552-4663-83D5-F7F2BAAB5D27}" srcOrd="1" destOrd="0" parTransId="{16AB0695-BBDE-4AD1-9939-2C7936231B21}" sibTransId="{BAFF800B-4D1D-47F7-A2FC-902759F5467B}"/>
    <dgm:cxn modelId="{1B820D87-F2C2-4A2C-82C1-AE578D00ECFE}" type="presOf" srcId="{3389E5B5-28E2-4461-A7AC-ADE370DBE430}" destId="{350F7D63-7301-4960-9B2B-B8F00FD87595}" srcOrd="0" destOrd="0" presId="urn:microsoft.com/office/officeart/2005/8/layout/vList2"/>
    <dgm:cxn modelId="{47FCB5AB-98A1-4954-B37E-00F4DB6652A0}" srcId="{7009CEED-2391-4FE9-BB6E-3557D7DB6CDA}" destId="{42A55F3F-B04B-4BA4-B3EA-5D1684881E86}" srcOrd="0" destOrd="0" parTransId="{2FCA6A38-35D5-4574-9728-261FE5C9B707}" sibTransId="{B52D29FD-EAE7-4EF6-8E96-E7755EDB498C}"/>
    <dgm:cxn modelId="{00228045-375C-4D3C-9E6E-1DD1419C54A8}" type="presOf" srcId="{00EC5B44-E35F-4909-B094-38BB9D9B7CDE}" destId="{350F7D63-7301-4960-9B2B-B8F00FD87595}" srcOrd="0" destOrd="3" presId="urn:microsoft.com/office/officeart/2005/8/layout/vList2"/>
    <dgm:cxn modelId="{95D3659E-F559-4FBB-8DA3-963877A03015}" srcId="{DE2F1E3E-F552-4663-83D5-F7F2BAAB5D27}" destId="{3389E5B5-28E2-4461-A7AC-ADE370DBE430}" srcOrd="0" destOrd="0" parTransId="{7A7077BF-8EFE-4322-9C0B-1C479390DE7C}" sibTransId="{07C22DCE-0543-4AF3-99B1-A65FF66295B5}"/>
    <dgm:cxn modelId="{2A5CCC73-0E66-4033-A945-DCB58E1D318B}" srcId="{42A55F3F-B04B-4BA4-B3EA-5D1684881E86}" destId="{E9A96D87-3EEA-456A-ACE8-FB71C298D1C5}" srcOrd="1" destOrd="0" parTransId="{A4109C5D-BE73-44B5-AB1D-756F6D2ECA70}" sibTransId="{AF752803-350D-4D92-B3C8-A482618CA5D9}"/>
    <dgm:cxn modelId="{4528CF1D-ADF9-4DCE-A4BF-8B337DF715DB}" srcId="{DE2F1E3E-F552-4663-83D5-F7F2BAAB5D27}" destId="{F0F14DE2-19E8-464C-9D4F-86028D1408C4}" srcOrd="2" destOrd="0" parTransId="{B81B94C2-DFA1-434D-8754-B4704A1077BB}" sibTransId="{7D2D7232-FBD0-4E50-8A29-B43E132368C5}"/>
    <dgm:cxn modelId="{CA4E83E8-51C4-4110-87A3-EE519D3723E9}" type="presOf" srcId="{E9A96D87-3EEA-456A-ACE8-FB71C298D1C5}" destId="{1472A129-E561-446F-91D2-3EBB2CA688CB}" srcOrd="0" destOrd="1" presId="urn:microsoft.com/office/officeart/2005/8/layout/vList2"/>
    <dgm:cxn modelId="{5872119D-554E-44DC-A9ED-F57AB41A6A16}" type="presParOf" srcId="{E2E86AD1-7747-43E3-A53B-B0C08695F684}" destId="{9B8076B1-8677-4070-A07F-C5D10B310266}" srcOrd="0" destOrd="0" presId="urn:microsoft.com/office/officeart/2005/8/layout/vList2"/>
    <dgm:cxn modelId="{4E2E5CCF-8130-4619-A910-65B6C43BC101}" type="presParOf" srcId="{E2E86AD1-7747-43E3-A53B-B0C08695F684}" destId="{1472A129-E561-446F-91D2-3EBB2CA688CB}" srcOrd="1" destOrd="0" presId="urn:microsoft.com/office/officeart/2005/8/layout/vList2"/>
    <dgm:cxn modelId="{228098D4-A380-4554-8FD2-E94951B186A1}" type="presParOf" srcId="{E2E86AD1-7747-43E3-A53B-B0C08695F684}" destId="{8768F3F3-02CC-419B-9D34-BDE2ADF3337D}" srcOrd="2" destOrd="0" presId="urn:microsoft.com/office/officeart/2005/8/layout/vList2"/>
    <dgm:cxn modelId="{C77407A3-E3A8-4994-BA54-D9810D5E1041}" type="presParOf" srcId="{E2E86AD1-7747-43E3-A53B-B0C08695F684}" destId="{350F7D63-7301-4960-9B2B-B8F00FD8759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8B5953-1C98-48B2-B792-6CE871D3495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t-IT"/>
        </a:p>
      </dgm:t>
    </dgm:pt>
    <dgm:pt modelId="{F334B309-CED1-4EFC-91ED-CE7D85AFA56F}" type="pres">
      <dgm:prSet presAssocID="{8C8B5953-1C98-48B2-B792-6CE871D34954}" presName="rootnode" presStyleCnt="0">
        <dgm:presLayoutVars>
          <dgm:chMax/>
          <dgm:chPref/>
          <dgm:dir/>
          <dgm:animLvl val="lvl"/>
        </dgm:presLayoutVars>
      </dgm:prSet>
      <dgm:spPr/>
      <dgm:t>
        <a:bodyPr/>
        <a:lstStyle/>
        <a:p>
          <a:endParaRPr lang="it-IT"/>
        </a:p>
      </dgm:t>
    </dgm:pt>
  </dgm:ptLst>
  <dgm:cxnLst>
    <dgm:cxn modelId="{12220899-F1F7-4545-8A8B-FE845121EE33}" type="presOf" srcId="{8C8B5953-1C98-48B2-B792-6CE871D34954}" destId="{F334B309-CED1-4EFC-91ED-CE7D85AFA56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C9C7B9-F617-44EF-B175-25BDD2A5022C}" type="doc">
      <dgm:prSet loTypeId="urn:microsoft.com/office/officeart/2005/8/layout/arrow6" loCatId="relationship" qsTypeId="urn:microsoft.com/office/officeart/2005/8/quickstyle/simple2" qsCatId="simple" csTypeId="urn:microsoft.com/office/officeart/2005/8/colors/accent5_2" csCatId="accent5" phldr="1"/>
      <dgm:spPr/>
      <dgm:t>
        <a:bodyPr/>
        <a:lstStyle/>
        <a:p>
          <a:endParaRPr lang="it-IT"/>
        </a:p>
      </dgm:t>
    </dgm:pt>
    <dgm:pt modelId="{2CBEA32C-471D-48B4-858B-F8D8DA2F9F1A}" type="pres">
      <dgm:prSet presAssocID="{B3C9C7B9-F617-44EF-B175-25BDD2A5022C}" presName="compositeShape" presStyleCnt="0">
        <dgm:presLayoutVars>
          <dgm:chMax val="2"/>
          <dgm:dir/>
          <dgm:resizeHandles val="exact"/>
        </dgm:presLayoutVars>
      </dgm:prSet>
      <dgm:spPr/>
      <dgm:t>
        <a:bodyPr/>
        <a:lstStyle/>
        <a:p>
          <a:endParaRPr lang="it-IT"/>
        </a:p>
      </dgm:t>
    </dgm:pt>
  </dgm:ptLst>
  <dgm:cxnLst>
    <dgm:cxn modelId="{538A49EB-661A-4905-A89C-491587D30768}" type="presOf" srcId="{B3C9C7B9-F617-44EF-B175-25BDD2A5022C}" destId="{2CBEA32C-471D-48B4-858B-F8D8DA2F9F1A}" srcOrd="0"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8F6BCB-BF02-4BF0-B5E1-D8E4A4C8A68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it-IT"/>
        </a:p>
      </dgm:t>
    </dgm:pt>
    <dgm:pt modelId="{F5D73D2D-C7E9-4369-A274-DCA533C7EFCF}">
      <dgm:prSet phldrT="[Testo]" custT="1"/>
      <dgm:spPr/>
      <dgm:t>
        <a:bodyPr/>
        <a:lstStyle/>
        <a:p>
          <a:pPr algn="l"/>
          <a:r>
            <a:rPr lang="it-IT" sz="1800" b="1" dirty="0"/>
            <a:t>Sono passati 11 anni dall’ultima revisione</a:t>
          </a:r>
        </a:p>
      </dgm:t>
    </dgm:pt>
    <dgm:pt modelId="{99DCCDE7-4BC0-49A1-90FB-54F0798F623E}" type="parTrans" cxnId="{3346D71F-E9A4-41B5-BF3D-F9C6A69302DA}">
      <dgm:prSet/>
      <dgm:spPr/>
      <dgm:t>
        <a:bodyPr/>
        <a:lstStyle/>
        <a:p>
          <a:endParaRPr lang="it-IT"/>
        </a:p>
      </dgm:t>
    </dgm:pt>
    <dgm:pt modelId="{4FB7EAE2-1F41-4FC4-95CB-B92C84FDA6F6}" type="sibTrans" cxnId="{3346D71F-E9A4-41B5-BF3D-F9C6A69302DA}">
      <dgm:prSet/>
      <dgm:spPr/>
      <dgm:t>
        <a:bodyPr/>
        <a:lstStyle/>
        <a:p>
          <a:endParaRPr lang="it-IT"/>
        </a:p>
      </dgm:t>
    </dgm:pt>
    <dgm:pt modelId="{2C3506BC-C495-4400-9091-329170FC3DB8}">
      <dgm:prSet custT="1"/>
      <dgm:spPr/>
      <dgm:t>
        <a:bodyPr/>
        <a:lstStyle/>
        <a:p>
          <a:r>
            <a:rPr lang="it-IT" sz="1800" b="1" dirty="0"/>
            <a:t>La modifica necessaria per adeguare il testo: alla L. n. 69/2009 sulla farmacia dei servizi</a:t>
          </a:r>
        </a:p>
      </dgm:t>
    </dgm:pt>
    <dgm:pt modelId="{757E52E9-96A1-46EA-9C87-B391CA3815B8}" type="parTrans" cxnId="{85BCFB6E-BBAF-47DF-89CB-7A01668EBC05}">
      <dgm:prSet/>
      <dgm:spPr/>
      <dgm:t>
        <a:bodyPr/>
        <a:lstStyle/>
        <a:p>
          <a:endParaRPr lang="it-IT"/>
        </a:p>
      </dgm:t>
    </dgm:pt>
    <dgm:pt modelId="{16D23BBA-BFC9-424F-A14B-CB10F1504B10}" type="sibTrans" cxnId="{85BCFB6E-BBAF-47DF-89CB-7A01668EBC05}">
      <dgm:prSet/>
      <dgm:spPr/>
      <dgm:t>
        <a:bodyPr/>
        <a:lstStyle/>
        <a:p>
          <a:endParaRPr lang="it-IT"/>
        </a:p>
      </dgm:t>
    </dgm:pt>
    <dgm:pt modelId="{5CEE46AE-2E2B-406B-9AF9-02CFA5AE441F}">
      <dgm:prSet custT="1"/>
      <dgm:spPr/>
      <dgm:t>
        <a:bodyPr/>
        <a:lstStyle/>
        <a:p>
          <a:r>
            <a:rPr lang="it-IT" sz="1800" b="1" dirty="0"/>
            <a:t>alla L. n. 27/2012 su estensione delle attività concesse agli esercizi di vicinato e liberalizzazione orari</a:t>
          </a:r>
        </a:p>
      </dgm:t>
    </dgm:pt>
    <dgm:pt modelId="{565F5985-55A0-4DF1-AD9C-DDE16F269706}" type="parTrans" cxnId="{424F9586-46A0-4CF1-9F3C-FDEB47152B75}">
      <dgm:prSet/>
      <dgm:spPr/>
      <dgm:t>
        <a:bodyPr/>
        <a:lstStyle/>
        <a:p>
          <a:endParaRPr lang="it-IT"/>
        </a:p>
      </dgm:t>
    </dgm:pt>
    <dgm:pt modelId="{2EFBB63C-8346-4D0C-89A1-1AAC690B6D60}" type="sibTrans" cxnId="{424F9586-46A0-4CF1-9F3C-FDEB47152B75}">
      <dgm:prSet/>
      <dgm:spPr/>
      <dgm:t>
        <a:bodyPr/>
        <a:lstStyle/>
        <a:p>
          <a:endParaRPr lang="it-IT"/>
        </a:p>
      </dgm:t>
    </dgm:pt>
    <dgm:pt modelId="{BC526857-E509-4D2F-8D69-FD8169BDFB8F}">
      <dgm:prSet phldrT="[Testo]" custT="1"/>
      <dgm:spPr/>
      <dgm:t>
        <a:bodyPr/>
        <a:lstStyle/>
        <a:p>
          <a:r>
            <a:rPr lang="it-IT" sz="1800" b="1" dirty="0"/>
            <a:t>alla L. n.3/2018 sulla riforma degli Ordini delle professioni sanitarie</a:t>
          </a:r>
        </a:p>
      </dgm:t>
    </dgm:pt>
    <dgm:pt modelId="{4E6274EE-26FB-415C-89A9-BE96B09CC543}" type="parTrans" cxnId="{03DD86FE-C2D2-436B-B42B-159F0189F056}">
      <dgm:prSet/>
      <dgm:spPr/>
      <dgm:t>
        <a:bodyPr/>
        <a:lstStyle/>
        <a:p>
          <a:endParaRPr lang="it-IT"/>
        </a:p>
      </dgm:t>
    </dgm:pt>
    <dgm:pt modelId="{602F62C5-4670-408D-AB20-03E8FA6561C0}" type="sibTrans" cxnId="{03DD86FE-C2D2-436B-B42B-159F0189F056}">
      <dgm:prSet/>
      <dgm:spPr/>
      <dgm:t>
        <a:bodyPr/>
        <a:lstStyle/>
        <a:p>
          <a:endParaRPr lang="it-IT"/>
        </a:p>
      </dgm:t>
    </dgm:pt>
    <dgm:pt modelId="{F18350FB-3156-42FB-9086-30689421E420}">
      <dgm:prSet custT="1"/>
      <dgm:spPr/>
      <dgm:t>
        <a:bodyPr/>
        <a:lstStyle/>
        <a:p>
          <a:r>
            <a:rPr lang="it-IT" sz="1800" b="1" dirty="0"/>
            <a:t>alla L. n. 124/2017 sull’ingresso dei capitali nelle farmacie</a:t>
          </a:r>
        </a:p>
      </dgm:t>
    </dgm:pt>
    <dgm:pt modelId="{D6C695A8-CB92-4D31-841B-983BA2AB456E}" type="parTrans" cxnId="{ECE27F0A-052B-4ACF-8829-A38E71B8B55A}">
      <dgm:prSet/>
      <dgm:spPr/>
      <dgm:t>
        <a:bodyPr/>
        <a:lstStyle/>
        <a:p>
          <a:endParaRPr lang="it-IT"/>
        </a:p>
      </dgm:t>
    </dgm:pt>
    <dgm:pt modelId="{C4726592-B033-4573-934C-321688BBA27A}" type="sibTrans" cxnId="{ECE27F0A-052B-4ACF-8829-A38E71B8B55A}">
      <dgm:prSet/>
      <dgm:spPr/>
      <dgm:t>
        <a:bodyPr/>
        <a:lstStyle/>
        <a:p>
          <a:endParaRPr lang="it-IT"/>
        </a:p>
      </dgm:t>
    </dgm:pt>
    <dgm:pt modelId="{FFC59AE0-10BC-4D7A-805F-A1E22EFE0953}" type="pres">
      <dgm:prSet presAssocID="{5D8F6BCB-BF02-4BF0-B5E1-D8E4A4C8A685}" presName="rootnode" presStyleCnt="0">
        <dgm:presLayoutVars>
          <dgm:chMax/>
          <dgm:chPref/>
          <dgm:dir/>
          <dgm:animLvl val="lvl"/>
        </dgm:presLayoutVars>
      </dgm:prSet>
      <dgm:spPr/>
      <dgm:t>
        <a:bodyPr/>
        <a:lstStyle/>
        <a:p>
          <a:endParaRPr lang="it-IT"/>
        </a:p>
      </dgm:t>
    </dgm:pt>
    <dgm:pt modelId="{32788277-7208-455A-8F86-6194AF93CEBF}" type="pres">
      <dgm:prSet presAssocID="{F5D73D2D-C7E9-4369-A274-DCA533C7EFCF}" presName="composite" presStyleCnt="0"/>
      <dgm:spPr/>
    </dgm:pt>
    <dgm:pt modelId="{78F30A25-7FD6-46AD-9170-90D7E1E05248}" type="pres">
      <dgm:prSet presAssocID="{F5D73D2D-C7E9-4369-A274-DCA533C7EFCF}" presName="LShape" presStyleLbl="alignNode1" presStyleIdx="0" presStyleCnt="9"/>
      <dgm:spPr>
        <a:solidFill>
          <a:srgbClr val="FF0000"/>
        </a:solidFill>
      </dgm:spPr>
    </dgm:pt>
    <dgm:pt modelId="{C1063D63-C117-4561-9337-DA038FE1E193}" type="pres">
      <dgm:prSet presAssocID="{F5D73D2D-C7E9-4369-A274-DCA533C7EFCF}" presName="ParentText" presStyleLbl="revTx" presStyleIdx="0" presStyleCnt="5">
        <dgm:presLayoutVars>
          <dgm:chMax val="0"/>
          <dgm:chPref val="0"/>
          <dgm:bulletEnabled val="1"/>
        </dgm:presLayoutVars>
      </dgm:prSet>
      <dgm:spPr/>
      <dgm:t>
        <a:bodyPr/>
        <a:lstStyle/>
        <a:p>
          <a:endParaRPr lang="it-IT"/>
        </a:p>
      </dgm:t>
    </dgm:pt>
    <dgm:pt modelId="{D3E23E5F-19D0-46ED-B8AB-DD50A0769BC5}" type="pres">
      <dgm:prSet presAssocID="{F5D73D2D-C7E9-4369-A274-DCA533C7EFCF}" presName="Triangle" presStyleLbl="alignNode1" presStyleIdx="1" presStyleCnt="9"/>
      <dgm:spPr/>
    </dgm:pt>
    <dgm:pt modelId="{60E680EB-9254-4D4C-884C-E852A8A37CE7}" type="pres">
      <dgm:prSet presAssocID="{4FB7EAE2-1F41-4FC4-95CB-B92C84FDA6F6}" presName="sibTrans" presStyleCnt="0"/>
      <dgm:spPr/>
    </dgm:pt>
    <dgm:pt modelId="{9ABD52E5-E599-45F4-8E00-E517672128CA}" type="pres">
      <dgm:prSet presAssocID="{4FB7EAE2-1F41-4FC4-95CB-B92C84FDA6F6}" presName="space" presStyleCnt="0"/>
      <dgm:spPr/>
    </dgm:pt>
    <dgm:pt modelId="{A23B6BF5-F49B-4B14-86CF-6C2F8E0AC4B0}" type="pres">
      <dgm:prSet presAssocID="{2C3506BC-C495-4400-9091-329170FC3DB8}" presName="composite" presStyleCnt="0"/>
      <dgm:spPr/>
    </dgm:pt>
    <dgm:pt modelId="{93E3FDD2-BD2E-4699-A378-F08E9CA0EF94}" type="pres">
      <dgm:prSet presAssocID="{2C3506BC-C495-4400-9091-329170FC3DB8}" presName="LShape" presStyleLbl="alignNode1" presStyleIdx="2" presStyleCnt="9"/>
      <dgm:spPr>
        <a:solidFill>
          <a:srgbClr val="00B050"/>
        </a:solidFill>
      </dgm:spPr>
    </dgm:pt>
    <dgm:pt modelId="{A474ADA8-ACB5-4688-92EC-C26D61BFF5BA}" type="pres">
      <dgm:prSet presAssocID="{2C3506BC-C495-4400-9091-329170FC3DB8}" presName="ParentText" presStyleLbl="revTx" presStyleIdx="1" presStyleCnt="5">
        <dgm:presLayoutVars>
          <dgm:chMax val="0"/>
          <dgm:chPref val="0"/>
          <dgm:bulletEnabled val="1"/>
        </dgm:presLayoutVars>
      </dgm:prSet>
      <dgm:spPr/>
      <dgm:t>
        <a:bodyPr/>
        <a:lstStyle/>
        <a:p>
          <a:endParaRPr lang="it-IT"/>
        </a:p>
      </dgm:t>
    </dgm:pt>
    <dgm:pt modelId="{305F1522-F6A1-462C-8C7E-A0348C9987F6}" type="pres">
      <dgm:prSet presAssocID="{2C3506BC-C495-4400-9091-329170FC3DB8}" presName="Triangle" presStyleLbl="alignNode1" presStyleIdx="3" presStyleCnt="9"/>
      <dgm:spPr/>
    </dgm:pt>
    <dgm:pt modelId="{59B163EB-7511-43F0-A2C9-5E4D1435E2E5}" type="pres">
      <dgm:prSet presAssocID="{16D23BBA-BFC9-424F-A14B-CB10F1504B10}" presName="sibTrans" presStyleCnt="0"/>
      <dgm:spPr/>
    </dgm:pt>
    <dgm:pt modelId="{B994608C-4575-4682-9B6E-84B0F83B84B2}" type="pres">
      <dgm:prSet presAssocID="{16D23BBA-BFC9-424F-A14B-CB10F1504B10}" presName="space" presStyleCnt="0"/>
      <dgm:spPr/>
    </dgm:pt>
    <dgm:pt modelId="{E32E0E1C-4A38-4B11-A95A-EEE33B637313}" type="pres">
      <dgm:prSet presAssocID="{5CEE46AE-2E2B-406B-9AF9-02CFA5AE441F}" presName="composite" presStyleCnt="0"/>
      <dgm:spPr/>
    </dgm:pt>
    <dgm:pt modelId="{8DEF867C-0EFD-4300-BBEA-B13097188135}" type="pres">
      <dgm:prSet presAssocID="{5CEE46AE-2E2B-406B-9AF9-02CFA5AE441F}" presName="LShape" presStyleLbl="alignNode1" presStyleIdx="4" presStyleCnt="9"/>
      <dgm:spPr>
        <a:solidFill>
          <a:srgbClr val="FFC000"/>
        </a:solidFill>
      </dgm:spPr>
    </dgm:pt>
    <dgm:pt modelId="{9BF51AEB-9061-4BA6-B6BB-163C51E4B455}" type="pres">
      <dgm:prSet presAssocID="{5CEE46AE-2E2B-406B-9AF9-02CFA5AE441F}" presName="ParentText" presStyleLbl="revTx" presStyleIdx="2" presStyleCnt="5">
        <dgm:presLayoutVars>
          <dgm:chMax val="0"/>
          <dgm:chPref val="0"/>
          <dgm:bulletEnabled val="1"/>
        </dgm:presLayoutVars>
      </dgm:prSet>
      <dgm:spPr/>
      <dgm:t>
        <a:bodyPr/>
        <a:lstStyle/>
        <a:p>
          <a:endParaRPr lang="it-IT"/>
        </a:p>
      </dgm:t>
    </dgm:pt>
    <dgm:pt modelId="{E9FB1750-A253-4CD2-831E-7D7E52A35722}" type="pres">
      <dgm:prSet presAssocID="{5CEE46AE-2E2B-406B-9AF9-02CFA5AE441F}" presName="Triangle" presStyleLbl="alignNode1" presStyleIdx="5" presStyleCnt="9"/>
      <dgm:spPr/>
    </dgm:pt>
    <dgm:pt modelId="{E0AA1156-04E9-40F9-81AD-2E59B13DAB95}" type="pres">
      <dgm:prSet presAssocID="{2EFBB63C-8346-4D0C-89A1-1AAC690B6D60}" presName="sibTrans" presStyleCnt="0"/>
      <dgm:spPr/>
    </dgm:pt>
    <dgm:pt modelId="{DB856A7C-0795-4EDE-8CD2-5AE15C6457FA}" type="pres">
      <dgm:prSet presAssocID="{2EFBB63C-8346-4D0C-89A1-1AAC690B6D60}" presName="space" presStyleCnt="0"/>
      <dgm:spPr/>
    </dgm:pt>
    <dgm:pt modelId="{27F2858B-B2F8-49A9-AD87-7C25E3855D1A}" type="pres">
      <dgm:prSet presAssocID="{F18350FB-3156-42FB-9086-30689421E420}" presName="composite" presStyleCnt="0"/>
      <dgm:spPr/>
    </dgm:pt>
    <dgm:pt modelId="{A8BA15B4-8801-4D0A-973A-7D677FA97729}" type="pres">
      <dgm:prSet presAssocID="{F18350FB-3156-42FB-9086-30689421E420}" presName="LShape" presStyleLbl="alignNode1" presStyleIdx="6" presStyleCnt="9"/>
      <dgm:spPr>
        <a:solidFill>
          <a:srgbClr val="7030A0"/>
        </a:solidFill>
      </dgm:spPr>
    </dgm:pt>
    <dgm:pt modelId="{9D88AB32-E1AB-4870-93AA-95E1430B76F2}" type="pres">
      <dgm:prSet presAssocID="{F18350FB-3156-42FB-9086-30689421E420}" presName="ParentText" presStyleLbl="revTx" presStyleIdx="3" presStyleCnt="5">
        <dgm:presLayoutVars>
          <dgm:chMax val="0"/>
          <dgm:chPref val="0"/>
          <dgm:bulletEnabled val="1"/>
        </dgm:presLayoutVars>
      </dgm:prSet>
      <dgm:spPr/>
      <dgm:t>
        <a:bodyPr/>
        <a:lstStyle/>
        <a:p>
          <a:endParaRPr lang="it-IT"/>
        </a:p>
      </dgm:t>
    </dgm:pt>
    <dgm:pt modelId="{BA93C3E1-B598-43DA-9483-801EF55C4A7C}" type="pres">
      <dgm:prSet presAssocID="{F18350FB-3156-42FB-9086-30689421E420}" presName="Triangle" presStyleLbl="alignNode1" presStyleIdx="7" presStyleCnt="9"/>
      <dgm:spPr/>
    </dgm:pt>
    <dgm:pt modelId="{330AACEC-B248-4B77-9383-7991786481E3}" type="pres">
      <dgm:prSet presAssocID="{C4726592-B033-4573-934C-321688BBA27A}" presName="sibTrans" presStyleCnt="0"/>
      <dgm:spPr/>
    </dgm:pt>
    <dgm:pt modelId="{76ED995C-A694-4106-B94A-F53819153EE6}" type="pres">
      <dgm:prSet presAssocID="{C4726592-B033-4573-934C-321688BBA27A}" presName="space" presStyleCnt="0"/>
      <dgm:spPr/>
    </dgm:pt>
    <dgm:pt modelId="{334089DE-BC7B-4937-92DB-B735E9633D15}" type="pres">
      <dgm:prSet presAssocID="{BC526857-E509-4D2F-8D69-FD8169BDFB8F}" presName="composite" presStyleCnt="0"/>
      <dgm:spPr/>
    </dgm:pt>
    <dgm:pt modelId="{967D706D-A568-4731-BD6D-B7B551EC8D59}" type="pres">
      <dgm:prSet presAssocID="{BC526857-E509-4D2F-8D69-FD8169BDFB8F}" presName="LShape" presStyleLbl="alignNode1" presStyleIdx="8" presStyleCnt="9"/>
      <dgm:spPr>
        <a:solidFill>
          <a:srgbClr val="00B0F0"/>
        </a:solidFill>
      </dgm:spPr>
    </dgm:pt>
    <dgm:pt modelId="{5F488A16-497F-43C9-9241-82BBAC9D4E81}" type="pres">
      <dgm:prSet presAssocID="{BC526857-E509-4D2F-8D69-FD8169BDFB8F}" presName="ParentText" presStyleLbl="revTx" presStyleIdx="4" presStyleCnt="5">
        <dgm:presLayoutVars>
          <dgm:chMax val="0"/>
          <dgm:chPref val="0"/>
          <dgm:bulletEnabled val="1"/>
        </dgm:presLayoutVars>
      </dgm:prSet>
      <dgm:spPr/>
      <dgm:t>
        <a:bodyPr/>
        <a:lstStyle/>
        <a:p>
          <a:endParaRPr lang="it-IT"/>
        </a:p>
      </dgm:t>
    </dgm:pt>
  </dgm:ptLst>
  <dgm:cxnLst>
    <dgm:cxn modelId="{81EDBC82-C38C-4412-B023-C8BDA559F039}" type="presOf" srcId="{5CEE46AE-2E2B-406B-9AF9-02CFA5AE441F}" destId="{9BF51AEB-9061-4BA6-B6BB-163C51E4B455}" srcOrd="0" destOrd="0" presId="urn:microsoft.com/office/officeart/2009/3/layout/StepUpProcess"/>
    <dgm:cxn modelId="{409C720B-E8AF-407B-90D3-E092E52DD5AB}" type="presOf" srcId="{F18350FB-3156-42FB-9086-30689421E420}" destId="{9D88AB32-E1AB-4870-93AA-95E1430B76F2}" srcOrd="0" destOrd="0" presId="urn:microsoft.com/office/officeart/2009/3/layout/StepUpProcess"/>
    <dgm:cxn modelId="{85BCFB6E-BBAF-47DF-89CB-7A01668EBC05}" srcId="{5D8F6BCB-BF02-4BF0-B5E1-D8E4A4C8A685}" destId="{2C3506BC-C495-4400-9091-329170FC3DB8}" srcOrd="1" destOrd="0" parTransId="{757E52E9-96A1-46EA-9C87-B391CA3815B8}" sibTransId="{16D23BBA-BFC9-424F-A14B-CB10F1504B10}"/>
    <dgm:cxn modelId="{39A8189B-E56C-42FB-B286-D790F7792BD6}" type="presOf" srcId="{5D8F6BCB-BF02-4BF0-B5E1-D8E4A4C8A685}" destId="{FFC59AE0-10BC-4D7A-805F-A1E22EFE0953}" srcOrd="0" destOrd="0" presId="urn:microsoft.com/office/officeart/2009/3/layout/StepUpProcess"/>
    <dgm:cxn modelId="{F95CC58E-9E4E-4B0D-8D92-C1AD317705AA}" type="presOf" srcId="{F5D73D2D-C7E9-4369-A274-DCA533C7EFCF}" destId="{C1063D63-C117-4561-9337-DA038FE1E193}" srcOrd="0" destOrd="0" presId="urn:microsoft.com/office/officeart/2009/3/layout/StepUpProcess"/>
    <dgm:cxn modelId="{ECE27F0A-052B-4ACF-8829-A38E71B8B55A}" srcId="{5D8F6BCB-BF02-4BF0-B5E1-D8E4A4C8A685}" destId="{F18350FB-3156-42FB-9086-30689421E420}" srcOrd="3" destOrd="0" parTransId="{D6C695A8-CB92-4D31-841B-983BA2AB456E}" sibTransId="{C4726592-B033-4573-934C-321688BBA27A}"/>
    <dgm:cxn modelId="{1FFB1073-D795-4DE7-A033-D9306D929451}" type="presOf" srcId="{BC526857-E509-4D2F-8D69-FD8169BDFB8F}" destId="{5F488A16-497F-43C9-9241-82BBAC9D4E81}" srcOrd="0" destOrd="0" presId="urn:microsoft.com/office/officeart/2009/3/layout/StepUpProcess"/>
    <dgm:cxn modelId="{03DD86FE-C2D2-436B-B42B-159F0189F056}" srcId="{5D8F6BCB-BF02-4BF0-B5E1-D8E4A4C8A685}" destId="{BC526857-E509-4D2F-8D69-FD8169BDFB8F}" srcOrd="4" destOrd="0" parTransId="{4E6274EE-26FB-415C-89A9-BE96B09CC543}" sibTransId="{602F62C5-4670-408D-AB20-03E8FA6561C0}"/>
    <dgm:cxn modelId="{6E99D147-D88C-4375-A24D-552132F3F4A1}" type="presOf" srcId="{2C3506BC-C495-4400-9091-329170FC3DB8}" destId="{A474ADA8-ACB5-4688-92EC-C26D61BFF5BA}" srcOrd="0" destOrd="0" presId="urn:microsoft.com/office/officeart/2009/3/layout/StepUpProcess"/>
    <dgm:cxn modelId="{424F9586-46A0-4CF1-9F3C-FDEB47152B75}" srcId="{5D8F6BCB-BF02-4BF0-B5E1-D8E4A4C8A685}" destId="{5CEE46AE-2E2B-406B-9AF9-02CFA5AE441F}" srcOrd="2" destOrd="0" parTransId="{565F5985-55A0-4DF1-AD9C-DDE16F269706}" sibTransId="{2EFBB63C-8346-4D0C-89A1-1AAC690B6D60}"/>
    <dgm:cxn modelId="{3346D71F-E9A4-41B5-BF3D-F9C6A69302DA}" srcId="{5D8F6BCB-BF02-4BF0-B5E1-D8E4A4C8A685}" destId="{F5D73D2D-C7E9-4369-A274-DCA533C7EFCF}" srcOrd="0" destOrd="0" parTransId="{99DCCDE7-4BC0-49A1-90FB-54F0798F623E}" sibTransId="{4FB7EAE2-1F41-4FC4-95CB-B92C84FDA6F6}"/>
    <dgm:cxn modelId="{EFA6E13E-8D39-4309-ABB8-566DF1785D92}" type="presParOf" srcId="{FFC59AE0-10BC-4D7A-805F-A1E22EFE0953}" destId="{32788277-7208-455A-8F86-6194AF93CEBF}" srcOrd="0" destOrd="0" presId="urn:microsoft.com/office/officeart/2009/3/layout/StepUpProcess"/>
    <dgm:cxn modelId="{FABCD991-820A-4911-B20E-A63FFFB01F54}" type="presParOf" srcId="{32788277-7208-455A-8F86-6194AF93CEBF}" destId="{78F30A25-7FD6-46AD-9170-90D7E1E05248}" srcOrd="0" destOrd="0" presId="urn:microsoft.com/office/officeart/2009/3/layout/StepUpProcess"/>
    <dgm:cxn modelId="{1760987D-02D1-4D93-B4AE-5A4B8AFC09AF}" type="presParOf" srcId="{32788277-7208-455A-8F86-6194AF93CEBF}" destId="{C1063D63-C117-4561-9337-DA038FE1E193}" srcOrd="1" destOrd="0" presId="urn:microsoft.com/office/officeart/2009/3/layout/StepUpProcess"/>
    <dgm:cxn modelId="{C95E9330-7347-4E94-9967-FE4058CC6F17}" type="presParOf" srcId="{32788277-7208-455A-8F86-6194AF93CEBF}" destId="{D3E23E5F-19D0-46ED-B8AB-DD50A0769BC5}" srcOrd="2" destOrd="0" presId="urn:microsoft.com/office/officeart/2009/3/layout/StepUpProcess"/>
    <dgm:cxn modelId="{468E9BB5-3360-4A08-99ED-7146A2E91D07}" type="presParOf" srcId="{FFC59AE0-10BC-4D7A-805F-A1E22EFE0953}" destId="{60E680EB-9254-4D4C-884C-E852A8A37CE7}" srcOrd="1" destOrd="0" presId="urn:microsoft.com/office/officeart/2009/3/layout/StepUpProcess"/>
    <dgm:cxn modelId="{FC064C8C-23CD-46DC-8D92-252EE5D87448}" type="presParOf" srcId="{60E680EB-9254-4D4C-884C-E852A8A37CE7}" destId="{9ABD52E5-E599-45F4-8E00-E517672128CA}" srcOrd="0" destOrd="0" presId="urn:microsoft.com/office/officeart/2009/3/layout/StepUpProcess"/>
    <dgm:cxn modelId="{759438CD-3BDD-49D0-926A-6CF2FF40B3D7}" type="presParOf" srcId="{FFC59AE0-10BC-4D7A-805F-A1E22EFE0953}" destId="{A23B6BF5-F49B-4B14-86CF-6C2F8E0AC4B0}" srcOrd="2" destOrd="0" presId="urn:microsoft.com/office/officeart/2009/3/layout/StepUpProcess"/>
    <dgm:cxn modelId="{8C9DBEE6-7B40-4DAD-9B95-4E115B6A4E2D}" type="presParOf" srcId="{A23B6BF5-F49B-4B14-86CF-6C2F8E0AC4B0}" destId="{93E3FDD2-BD2E-4699-A378-F08E9CA0EF94}" srcOrd="0" destOrd="0" presId="urn:microsoft.com/office/officeart/2009/3/layout/StepUpProcess"/>
    <dgm:cxn modelId="{1606CB83-9B16-43FB-9BFE-23771C305B69}" type="presParOf" srcId="{A23B6BF5-F49B-4B14-86CF-6C2F8E0AC4B0}" destId="{A474ADA8-ACB5-4688-92EC-C26D61BFF5BA}" srcOrd="1" destOrd="0" presId="urn:microsoft.com/office/officeart/2009/3/layout/StepUpProcess"/>
    <dgm:cxn modelId="{294685A6-A7FE-4AB9-84F0-E2196E07FB33}" type="presParOf" srcId="{A23B6BF5-F49B-4B14-86CF-6C2F8E0AC4B0}" destId="{305F1522-F6A1-462C-8C7E-A0348C9987F6}" srcOrd="2" destOrd="0" presId="urn:microsoft.com/office/officeart/2009/3/layout/StepUpProcess"/>
    <dgm:cxn modelId="{D60AE4E3-3BD5-4806-B4AA-75EBB1952555}" type="presParOf" srcId="{FFC59AE0-10BC-4D7A-805F-A1E22EFE0953}" destId="{59B163EB-7511-43F0-A2C9-5E4D1435E2E5}" srcOrd="3" destOrd="0" presId="urn:microsoft.com/office/officeart/2009/3/layout/StepUpProcess"/>
    <dgm:cxn modelId="{76367AD2-8D57-45C1-BE47-AE7B66C83BAE}" type="presParOf" srcId="{59B163EB-7511-43F0-A2C9-5E4D1435E2E5}" destId="{B994608C-4575-4682-9B6E-84B0F83B84B2}" srcOrd="0" destOrd="0" presId="urn:microsoft.com/office/officeart/2009/3/layout/StepUpProcess"/>
    <dgm:cxn modelId="{A1ABDF78-5C1D-455D-9168-8CCE7859994C}" type="presParOf" srcId="{FFC59AE0-10BC-4D7A-805F-A1E22EFE0953}" destId="{E32E0E1C-4A38-4B11-A95A-EEE33B637313}" srcOrd="4" destOrd="0" presId="urn:microsoft.com/office/officeart/2009/3/layout/StepUpProcess"/>
    <dgm:cxn modelId="{263F7D80-2F1D-4545-B0CD-58FB6DA6BD1F}" type="presParOf" srcId="{E32E0E1C-4A38-4B11-A95A-EEE33B637313}" destId="{8DEF867C-0EFD-4300-BBEA-B13097188135}" srcOrd="0" destOrd="0" presId="urn:microsoft.com/office/officeart/2009/3/layout/StepUpProcess"/>
    <dgm:cxn modelId="{BA9B6F37-F9BA-46D6-B3CD-BEFA837BD30F}" type="presParOf" srcId="{E32E0E1C-4A38-4B11-A95A-EEE33B637313}" destId="{9BF51AEB-9061-4BA6-B6BB-163C51E4B455}" srcOrd="1" destOrd="0" presId="urn:microsoft.com/office/officeart/2009/3/layout/StepUpProcess"/>
    <dgm:cxn modelId="{2A689535-DE14-43B5-8E15-E1936A5EF7C0}" type="presParOf" srcId="{E32E0E1C-4A38-4B11-A95A-EEE33B637313}" destId="{E9FB1750-A253-4CD2-831E-7D7E52A35722}" srcOrd="2" destOrd="0" presId="urn:microsoft.com/office/officeart/2009/3/layout/StepUpProcess"/>
    <dgm:cxn modelId="{268BC191-7A45-474B-87AA-7CC9E257BD3C}" type="presParOf" srcId="{FFC59AE0-10BC-4D7A-805F-A1E22EFE0953}" destId="{E0AA1156-04E9-40F9-81AD-2E59B13DAB95}" srcOrd="5" destOrd="0" presId="urn:microsoft.com/office/officeart/2009/3/layout/StepUpProcess"/>
    <dgm:cxn modelId="{DFBD62A0-7438-43DB-83B7-93E15390E782}" type="presParOf" srcId="{E0AA1156-04E9-40F9-81AD-2E59B13DAB95}" destId="{DB856A7C-0795-4EDE-8CD2-5AE15C6457FA}" srcOrd="0" destOrd="0" presId="urn:microsoft.com/office/officeart/2009/3/layout/StepUpProcess"/>
    <dgm:cxn modelId="{6BBAB8C3-39DC-4285-8277-D5852EDA2B1D}" type="presParOf" srcId="{FFC59AE0-10BC-4D7A-805F-A1E22EFE0953}" destId="{27F2858B-B2F8-49A9-AD87-7C25E3855D1A}" srcOrd="6" destOrd="0" presId="urn:microsoft.com/office/officeart/2009/3/layout/StepUpProcess"/>
    <dgm:cxn modelId="{B840E453-827F-42AE-B403-BCF9144229C3}" type="presParOf" srcId="{27F2858B-B2F8-49A9-AD87-7C25E3855D1A}" destId="{A8BA15B4-8801-4D0A-973A-7D677FA97729}" srcOrd="0" destOrd="0" presId="urn:microsoft.com/office/officeart/2009/3/layout/StepUpProcess"/>
    <dgm:cxn modelId="{99756A31-8967-4636-80A1-F1CF6044E46C}" type="presParOf" srcId="{27F2858B-B2F8-49A9-AD87-7C25E3855D1A}" destId="{9D88AB32-E1AB-4870-93AA-95E1430B76F2}" srcOrd="1" destOrd="0" presId="urn:microsoft.com/office/officeart/2009/3/layout/StepUpProcess"/>
    <dgm:cxn modelId="{E154709E-5D8B-43DC-9B60-B8011B7048C5}" type="presParOf" srcId="{27F2858B-B2F8-49A9-AD87-7C25E3855D1A}" destId="{BA93C3E1-B598-43DA-9483-801EF55C4A7C}" srcOrd="2" destOrd="0" presId="urn:microsoft.com/office/officeart/2009/3/layout/StepUpProcess"/>
    <dgm:cxn modelId="{5AAA66AE-2EFD-433E-B11C-005713D832CE}" type="presParOf" srcId="{FFC59AE0-10BC-4D7A-805F-A1E22EFE0953}" destId="{330AACEC-B248-4B77-9383-7991786481E3}" srcOrd="7" destOrd="0" presId="urn:microsoft.com/office/officeart/2009/3/layout/StepUpProcess"/>
    <dgm:cxn modelId="{3C53C469-0D3E-4C12-8A89-436E2BB8F885}" type="presParOf" srcId="{330AACEC-B248-4B77-9383-7991786481E3}" destId="{76ED995C-A694-4106-B94A-F53819153EE6}" srcOrd="0" destOrd="0" presId="urn:microsoft.com/office/officeart/2009/3/layout/StepUpProcess"/>
    <dgm:cxn modelId="{7FB24908-9A5E-4A53-BA68-71E26F6C5718}" type="presParOf" srcId="{FFC59AE0-10BC-4D7A-805F-A1E22EFE0953}" destId="{334089DE-BC7B-4937-92DB-B735E9633D15}" srcOrd="8" destOrd="0" presId="urn:microsoft.com/office/officeart/2009/3/layout/StepUpProcess"/>
    <dgm:cxn modelId="{505F2E17-06B3-4C83-8180-9570E36AD86C}" type="presParOf" srcId="{334089DE-BC7B-4937-92DB-B735E9633D15}" destId="{967D706D-A568-4731-BD6D-B7B551EC8D59}" srcOrd="0" destOrd="0" presId="urn:microsoft.com/office/officeart/2009/3/layout/StepUpProcess"/>
    <dgm:cxn modelId="{E51B3E3B-FBEE-44F0-B140-51178FA4CE2D}" type="presParOf" srcId="{334089DE-BC7B-4937-92DB-B735E9633D15}" destId="{5F488A16-497F-43C9-9241-82BBAC9D4E81}" srcOrd="1" destOrd="0" presId="urn:microsoft.com/office/officeart/2009/3/layout/StepUp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B91294-CBEF-43E0-A6C9-DD6EE20FBB23}" type="doc">
      <dgm:prSet loTypeId="urn:microsoft.com/office/officeart/2005/8/layout/hProcess9" loCatId="process" qsTypeId="urn:microsoft.com/office/officeart/2005/8/quickstyle/simple1" qsCatId="simple" csTypeId="urn:microsoft.com/office/officeart/2005/8/colors/accent1_2" csCatId="accent1" phldr="1"/>
      <dgm:spPr/>
    </dgm:pt>
    <dgm:pt modelId="{84B80547-ED48-440A-8C02-B46A3C33C74C}">
      <dgm:prSet phldrT="[Testo]" custT="1"/>
      <dgm:spPr>
        <a:solidFill>
          <a:srgbClr val="14A9EC"/>
        </a:solidFill>
      </dgm:spPr>
      <dgm:t>
        <a:bodyPr/>
        <a:lstStyle/>
        <a:p>
          <a:r>
            <a:rPr lang="it-IT" sz="2000" b="1" dirty="0"/>
            <a:t>validazione</a:t>
          </a:r>
          <a:endParaRPr lang="it-IT" sz="2000" dirty="0"/>
        </a:p>
        <a:p>
          <a:pPr>
            <a:spcAft>
              <a:spcPts val="0"/>
            </a:spcAft>
          </a:pPr>
          <a:r>
            <a:rPr lang="it-IT" sz="2000" b="1" dirty="0"/>
            <a:t>certificazione</a:t>
          </a:r>
        </a:p>
        <a:p>
          <a:pPr>
            <a:spcAft>
              <a:spcPts val="0"/>
            </a:spcAft>
          </a:pPr>
          <a:r>
            <a:rPr lang="it-IT" sz="2000" b="1" dirty="0"/>
            <a:t>standardizzazione </a:t>
          </a:r>
        </a:p>
        <a:p>
          <a:pPr>
            <a:spcAft>
              <a:spcPct val="35000"/>
            </a:spcAft>
          </a:pPr>
          <a:endParaRPr lang="it-IT" sz="2000" dirty="0"/>
        </a:p>
      </dgm:t>
    </dgm:pt>
    <dgm:pt modelId="{D85AC46A-B8C8-4BC2-8CFB-AABAA259466C}" type="parTrans" cxnId="{11907934-1720-4B9D-A8F5-53FD71C6F819}">
      <dgm:prSet/>
      <dgm:spPr/>
      <dgm:t>
        <a:bodyPr/>
        <a:lstStyle/>
        <a:p>
          <a:endParaRPr lang="it-IT"/>
        </a:p>
      </dgm:t>
    </dgm:pt>
    <dgm:pt modelId="{DCBEA395-8369-425B-BF32-4D7CAF86823D}" type="sibTrans" cxnId="{11907934-1720-4B9D-A8F5-53FD71C6F819}">
      <dgm:prSet/>
      <dgm:spPr/>
      <dgm:t>
        <a:bodyPr/>
        <a:lstStyle/>
        <a:p>
          <a:endParaRPr lang="it-IT"/>
        </a:p>
      </dgm:t>
    </dgm:pt>
    <dgm:pt modelId="{B01FEF0D-6BC5-47DF-A5D4-3EACDBB1A5A1}">
      <dgm:prSet phldrT="[Testo]" custT="1"/>
      <dgm:spPr>
        <a:solidFill>
          <a:srgbClr val="00B050"/>
        </a:solidFill>
      </dgm:spPr>
      <dgm:t>
        <a:bodyPr/>
        <a:lstStyle/>
        <a:p>
          <a:r>
            <a:rPr lang="it-IT" sz="2000" b="1" dirty="0"/>
            <a:t>condizioni per garantire la misurazione delle prestazioni</a:t>
          </a:r>
        </a:p>
      </dgm:t>
    </dgm:pt>
    <dgm:pt modelId="{FD4E3265-1E50-4CB3-B821-E301B247E8F1}" type="parTrans" cxnId="{00BE4A1D-D7A0-468F-AAA4-82B2ED8DA662}">
      <dgm:prSet/>
      <dgm:spPr/>
      <dgm:t>
        <a:bodyPr/>
        <a:lstStyle/>
        <a:p>
          <a:endParaRPr lang="it-IT"/>
        </a:p>
      </dgm:t>
    </dgm:pt>
    <dgm:pt modelId="{09D664D7-A7F1-40BF-B2EC-160C0A2AB03A}" type="sibTrans" cxnId="{00BE4A1D-D7A0-468F-AAA4-82B2ED8DA662}">
      <dgm:prSet/>
      <dgm:spPr/>
      <dgm:t>
        <a:bodyPr/>
        <a:lstStyle/>
        <a:p>
          <a:endParaRPr lang="it-IT"/>
        </a:p>
      </dgm:t>
    </dgm:pt>
    <dgm:pt modelId="{0549E2A7-B694-46C1-95AC-01D2BB6B83DD}">
      <dgm:prSet phldrT="[Testo]" custT="1"/>
      <dgm:spPr>
        <a:solidFill>
          <a:srgbClr val="FF0000"/>
        </a:solidFill>
      </dgm:spPr>
      <dgm:t>
        <a:bodyPr/>
        <a:lstStyle/>
        <a:p>
          <a:pPr>
            <a:spcAft>
              <a:spcPts val="0"/>
            </a:spcAft>
          </a:pPr>
          <a:r>
            <a:rPr lang="it-IT" sz="2000" b="1" dirty="0"/>
            <a:t>politica</a:t>
          </a:r>
        </a:p>
        <a:p>
          <a:pPr>
            <a:spcAft>
              <a:spcPts val="0"/>
            </a:spcAft>
          </a:pPr>
          <a:r>
            <a:rPr lang="it-IT" sz="2000" b="1" dirty="0"/>
            <a:t>diretta all’omogeneità</a:t>
          </a:r>
        </a:p>
      </dgm:t>
    </dgm:pt>
    <dgm:pt modelId="{BC7F2501-610A-4A6D-872A-714BD80A276F}" type="parTrans" cxnId="{02218E1F-0343-472F-936A-1B578B1AC22D}">
      <dgm:prSet/>
      <dgm:spPr/>
      <dgm:t>
        <a:bodyPr/>
        <a:lstStyle/>
        <a:p>
          <a:endParaRPr lang="it-IT"/>
        </a:p>
      </dgm:t>
    </dgm:pt>
    <dgm:pt modelId="{7838AB7E-5EA4-4AF7-B45E-226531E8D2D8}" type="sibTrans" cxnId="{02218E1F-0343-472F-936A-1B578B1AC22D}">
      <dgm:prSet/>
      <dgm:spPr/>
      <dgm:t>
        <a:bodyPr/>
        <a:lstStyle/>
        <a:p>
          <a:endParaRPr lang="it-IT"/>
        </a:p>
      </dgm:t>
    </dgm:pt>
    <dgm:pt modelId="{83477708-E091-48DA-A949-A98068241C69}">
      <dgm:prSet custT="1"/>
      <dgm:spPr>
        <a:solidFill>
          <a:srgbClr val="FF9900"/>
        </a:solidFill>
      </dgm:spPr>
      <dgm:t>
        <a:bodyPr/>
        <a:lstStyle/>
        <a:p>
          <a:pPr>
            <a:spcAft>
              <a:spcPts val="0"/>
            </a:spcAft>
          </a:pPr>
          <a:r>
            <a:rPr lang="it-IT" sz="2000" b="1" dirty="0"/>
            <a:t>la farmacia,</a:t>
          </a:r>
        </a:p>
        <a:p>
          <a:pPr>
            <a:spcAft>
              <a:spcPts val="0"/>
            </a:spcAft>
          </a:pPr>
          <a:r>
            <a:rPr lang="it-IT" sz="2000" b="1" dirty="0"/>
            <a:t> il farmacista ed i servizi cognitivi</a:t>
          </a:r>
        </a:p>
      </dgm:t>
    </dgm:pt>
    <dgm:pt modelId="{64945733-D646-4162-8639-D589C23F3659}" type="parTrans" cxnId="{168CA4BB-5CC2-4569-9784-E7A2853FF2BE}">
      <dgm:prSet/>
      <dgm:spPr/>
      <dgm:t>
        <a:bodyPr/>
        <a:lstStyle/>
        <a:p>
          <a:endParaRPr lang="it-IT"/>
        </a:p>
      </dgm:t>
    </dgm:pt>
    <dgm:pt modelId="{5DFBCC0F-9DDE-4DD8-99D3-B1E397DE9E39}" type="sibTrans" cxnId="{168CA4BB-5CC2-4569-9784-E7A2853FF2BE}">
      <dgm:prSet/>
      <dgm:spPr/>
      <dgm:t>
        <a:bodyPr/>
        <a:lstStyle/>
        <a:p>
          <a:endParaRPr lang="it-IT"/>
        </a:p>
      </dgm:t>
    </dgm:pt>
    <dgm:pt modelId="{5A01D120-2C60-4B48-B2D9-8850DFB80BBA}" type="pres">
      <dgm:prSet presAssocID="{A1B91294-CBEF-43E0-A6C9-DD6EE20FBB23}" presName="CompostProcess" presStyleCnt="0">
        <dgm:presLayoutVars>
          <dgm:dir/>
          <dgm:resizeHandles val="exact"/>
        </dgm:presLayoutVars>
      </dgm:prSet>
      <dgm:spPr/>
    </dgm:pt>
    <dgm:pt modelId="{834A306B-76C6-441C-BAE2-F5FF095A9AD8}" type="pres">
      <dgm:prSet presAssocID="{A1B91294-CBEF-43E0-A6C9-DD6EE20FBB23}" presName="arrow" presStyleLbl="bgShp" presStyleIdx="0" presStyleCnt="1">
        <dgm:style>
          <a:lnRef idx="2">
            <a:schemeClr val="accent1">
              <a:shade val="50000"/>
            </a:schemeClr>
          </a:lnRef>
          <a:fillRef idx="1">
            <a:schemeClr val="accent1"/>
          </a:fillRef>
          <a:effectRef idx="0">
            <a:schemeClr val="accent1"/>
          </a:effectRef>
          <a:fontRef idx="minor">
            <a:schemeClr val="lt1"/>
          </a:fontRef>
        </dgm:style>
      </dgm:prSet>
      <dgm:spPr>
        <a:ln/>
      </dgm:spPr>
    </dgm:pt>
    <dgm:pt modelId="{000A0942-7D6F-45CF-92A2-FC3DA6EBBE58}" type="pres">
      <dgm:prSet presAssocID="{A1B91294-CBEF-43E0-A6C9-DD6EE20FBB23}" presName="linearProcess" presStyleCnt="0"/>
      <dgm:spPr/>
    </dgm:pt>
    <dgm:pt modelId="{202DA91E-2885-411A-85A5-A695A174093D}" type="pres">
      <dgm:prSet presAssocID="{83477708-E091-48DA-A949-A98068241C69}" presName="textNode" presStyleLbl="node1" presStyleIdx="0" presStyleCnt="4" custScaleX="191025" custScaleY="107656" custLinFactNeighborX="3657" custLinFactNeighborY="633">
        <dgm:presLayoutVars>
          <dgm:bulletEnabled val="1"/>
        </dgm:presLayoutVars>
      </dgm:prSet>
      <dgm:spPr/>
      <dgm:t>
        <a:bodyPr/>
        <a:lstStyle/>
        <a:p>
          <a:endParaRPr lang="it-IT"/>
        </a:p>
      </dgm:t>
    </dgm:pt>
    <dgm:pt modelId="{D9CA2720-8E33-47F8-9884-4227ECF66BEF}" type="pres">
      <dgm:prSet presAssocID="{5DFBCC0F-9DDE-4DD8-99D3-B1E397DE9E39}" presName="sibTrans" presStyleCnt="0"/>
      <dgm:spPr/>
    </dgm:pt>
    <dgm:pt modelId="{497957BF-581A-40D6-AAE3-96AC0A677422}" type="pres">
      <dgm:prSet presAssocID="{84B80547-ED48-440A-8C02-B46A3C33C74C}" presName="textNode" presStyleLbl="node1" presStyleIdx="1" presStyleCnt="4" custScaleX="189879" custScaleY="106508" custLinFactNeighborX="-2159" custLinFactNeighborY="-634">
        <dgm:presLayoutVars>
          <dgm:bulletEnabled val="1"/>
        </dgm:presLayoutVars>
      </dgm:prSet>
      <dgm:spPr/>
      <dgm:t>
        <a:bodyPr/>
        <a:lstStyle/>
        <a:p>
          <a:endParaRPr lang="it-IT"/>
        </a:p>
      </dgm:t>
    </dgm:pt>
    <dgm:pt modelId="{1908607D-1594-4B3A-B7E8-4AC1BDB51E77}" type="pres">
      <dgm:prSet presAssocID="{DCBEA395-8369-425B-BF32-4D7CAF86823D}" presName="sibTrans" presStyleCnt="0"/>
      <dgm:spPr/>
    </dgm:pt>
    <dgm:pt modelId="{7F24E67D-0BB4-4E61-8DD5-9DF93D1C56CB}" type="pres">
      <dgm:prSet presAssocID="{B01FEF0D-6BC5-47DF-A5D4-3EACDBB1A5A1}" presName="textNode" presStyleLbl="node1" presStyleIdx="2" presStyleCnt="4" custScaleX="200133" custScaleY="107818" custLinFactNeighborX="-8218" custLinFactNeighborY="-634">
        <dgm:presLayoutVars>
          <dgm:bulletEnabled val="1"/>
        </dgm:presLayoutVars>
      </dgm:prSet>
      <dgm:spPr/>
      <dgm:t>
        <a:bodyPr/>
        <a:lstStyle/>
        <a:p>
          <a:endParaRPr lang="it-IT"/>
        </a:p>
      </dgm:t>
    </dgm:pt>
    <dgm:pt modelId="{46BCA49E-6A95-40C6-BBB7-3AFE6EF28901}" type="pres">
      <dgm:prSet presAssocID="{09D664D7-A7F1-40BF-B2EC-160C0A2AB03A}" presName="sibTrans" presStyleCnt="0"/>
      <dgm:spPr/>
    </dgm:pt>
    <dgm:pt modelId="{0F91A786-52D0-46E2-8530-7CD05372C364}" type="pres">
      <dgm:prSet presAssocID="{0549E2A7-B694-46C1-95AC-01D2BB6B83DD}" presName="textNode" presStyleLbl="node1" presStyleIdx="3" presStyleCnt="4" custScaleX="151573" custScaleY="111807" custLinFactNeighborX="-4957" custLinFactNeighborY="-1324">
        <dgm:presLayoutVars>
          <dgm:bulletEnabled val="1"/>
        </dgm:presLayoutVars>
      </dgm:prSet>
      <dgm:spPr/>
      <dgm:t>
        <a:bodyPr/>
        <a:lstStyle/>
        <a:p>
          <a:endParaRPr lang="it-IT"/>
        </a:p>
      </dgm:t>
    </dgm:pt>
  </dgm:ptLst>
  <dgm:cxnLst>
    <dgm:cxn modelId="{168CA4BB-5CC2-4569-9784-E7A2853FF2BE}" srcId="{A1B91294-CBEF-43E0-A6C9-DD6EE20FBB23}" destId="{83477708-E091-48DA-A949-A98068241C69}" srcOrd="0" destOrd="0" parTransId="{64945733-D646-4162-8639-D589C23F3659}" sibTransId="{5DFBCC0F-9DDE-4DD8-99D3-B1E397DE9E39}"/>
    <dgm:cxn modelId="{00BE4A1D-D7A0-468F-AAA4-82B2ED8DA662}" srcId="{A1B91294-CBEF-43E0-A6C9-DD6EE20FBB23}" destId="{B01FEF0D-6BC5-47DF-A5D4-3EACDBB1A5A1}" srcOrd="2" destOrd="0" parTransId="{FD4E3265-1E50-4CB3-B821-E301B247E8F1}" sibTransId="{09D664D7-A7F1-40BF-B2EC-160C0A2AB03A}"/>
    <dgm:cxn modelId="{10AAE471-DF2B-4E87-B396-14A19A0B2A19}" type="presOf" srcId="{84B80547-ED48-440A-8C02-B46A3C33C74C}" destId="{497957BF-581A-40D6-AAE3-96AC0A677422}" srcOrd="0" destOrd="0" presId="urn:microsoft.com/office/officeart/2005/8/layout/hProcess9"/>
    <dgm:cxn modelId="{16B2E640-5404-4B43-8E16-4AB487187C3C}" type="presOf" srcId="{B01FEF0D-6BC5-47DF-A5D4-3EACDBB1A5A1}" destId="{7F24E67D-0BB4-4E61-8DD5-9DF93D1C56CB}" srcOrd="0" destOrd="0" presId="urn:microsoft.com/office/officeart/2005/8/layout/hProcess9"/>
    <dgm:cxn modelId="{77E604F8-CA38-421A-BD45-B1DEC1652572}" type="presOf" srcId="{83477708-E091-48DA-A949-A98068241C69}" destId="{202DA91E-2885-411A-85A5-A695A174093D}" srcOrd="0" destOrd="0" presId="urn:microsoft.com/office/officeart/2005/8/layout/hProcess9"/>
    <dgm:cxn modelId="{D91CAE9D-A6A6-44EC-95E1-AA5BCFAC7414}" type="presOf" srcId="{A1B91294-CBEF-43E0-A6C9-DD6EE20FBB23}" destId="{5A01D120-2C60-4B48-B2D9-8850DFB80BBA}" srcOrd="0" destOrd="0" presId="urn:microsoft.com/office/officeart/2005/8/layout/hProcess9"/>
    <dgm:cxn modelId="{02218E1F-0343-472F-936A-1B578B1AC22D}" srcId="{A1B91294-CBEF-43E0-A6C9-DD6EE20FBB23}" destId="{0549E2A7-B694-46C1-95AC-01D2BB6B83DD}" srcOrd="3" destOrd="0" parTransId="{BC7F2501-610A-4A6D-872A-714BD80A276F}" sibTransId="{7838AB7E-5EA4-4AF7-B45E-226531E8D2D8}"/>
    <dgm:cxn modelId="{30E26D7F-6919-4547-9452-B9FF2D648528}" type="presOf" srcId="{0549E2A7-B694-46C1-95AC-01D2BB6B83DD}" destId="{0F91A786-52D0-46E2-8530-7CD05372C364}" srcOrd="0" destOrd="0" presId="urn:microsoft.com/office/officeart/2005/8/layout/hProcess9"/>
    <dgm:cxn modelId="{11907934-1720-4B9D-A8F5-53FD71C6F819}" srcId="{A1B91294-CBEF-43E0-A6C9-DD6EE20FBB23}" destId="{84B80547-ED48-440A-8C02-B46A3C33C74C}" srcOrd="1" destOrd="0" parTransId="{D85AC46A-B8C8-4BC2-8CFB-AABAA259466C}" sibTransId="{DCBEA395-8369-425B-BF32-4D7CAF86823D}"/>
    <dgm:cxn modelId="{9BCFB3D7-CBB7-461E-BEEA-E4DF7D93F48B}" type="presParOf" srcId="{5A01D120-2C60-4B48-B2D9-8850DFB80BBA}" destId="{834A306B-76C6-441C-BAE2-F5FF095A9AD8}" srcOrd="0" destOrd="0" presId="urn:microsoft.com/office/officeart/2005/8/layout/hProcess9"/>
    <dgm:cxn modelId="{60DB5DCF-FAF2-4874-8308-85F986D14229}" type="presParOf" srcId="{5A01D120-2C60-4B48-B2D9-8850DFB80BBA}" destId="{000A0942-7D6F-45CF-92A2-FC3DA6EBBE58}" srcOrd="1" destOrd="0" presId="urn:microsoft.com/office/officeart/2005/8/layout/hProcess9"/>
    <dgm:cxn modelId="{2A7A8230-4CB3-4C4C-BC11-761B8F520AB8}" type="presParOf" srcId="{000A0942-7D6F-45CF-92A2-FC3DA6EBBE58}" destId="{202DA91E-2885-411A-85A5-A695A174093D}" srcOrd="0" destOrd="0" presId="urn:microsoft.com/office/officeart/2005/8/layout/hProcess9"/>
    <dgm:cxn modelId="{178D1197-925F-4571-9CCA-9F7BEE4E164A}" type="presParOf" srcId="{000A0942-7D6F-45CF-92A2-FC3DA6EBBE58}" destId="{D9CA2720-8E33-47F8-9884-4227ECF66BEF}" srcOrd="1" destOrd="0" presId="urn:microsoft.com/office/officeart/2005/8/layout/hProcess9"/>
    <dgm:cxn modelId="{15BAA934-15AA-455A-9832-77B7FCEE9104}" type="presParOf" srcId="{000A0942-7D6F-45CF-92A2-FC3DA6EBBE58}" destId="{497957BF-581A-40D6-AAE3-96AC0A677422}" srcOrd="2" destOrd="0" presId="urn:microsoft.com/office/officeart/2005/8/layout/hProcess9"/>
    <dgm:cxn modelId="{6350EA8B-82B9-44BC-8642-1D10531E87BD}" type="presParOf" srcId="{000A0942-7D6F-45CF-92A2-FC3DA6EBBE58}" destId="{1908607D-1594-4B3A-B7E8-4AC1BDB51E77}" srcOrd="3" destOrd="0" presId="urn:microsoft.com/office/officeart/2005/8/layout/hProcess9"/>
    <dgm:cxn modelId="{D227E020-5BAF-4FE9-80AF-D7026163077D}" type="presParOf" srcId="{000A0942-7D6F-45CF-92A2-FC3DA6EBBE58}" destId="{7F24E67D-0BB4-4E61-8DD5-9DF93D1C56CB}" srcOrd="4" destOrd="0" presId="urn:microsoft.com/office/officeart/2005/8/layout/hProcess9"/>
    <dgm:cxn modelId="{7F23BDE0-2FF9-46EA-9CC1-DB31F39C2738}" type="presParOf" srcId="{000A0942-7D6F-45CF-92A2-FC3DA6EBBE58}" destId="{46BCA49E-6A95-40C6-BBB7-3AFE6EF28901}" srcOrd="5" destOrd="0" presId="urn:microsoft.com/office/officeart/2005/8/layout/hProcess9"/>
    <dgm:cxn modelId="{3F87CE13-29F8-41BF-9EC9-4D24DDEBD024}" type="presParOf" srcId="{000A0942-7D6F-45CF-92A2-FC3DA6EBBE58}" destId="{0F91A786-52D0-46E2-8530-7CD05372C364}" srcOrd="6" destOrd="0" presId="urn:microsoft.com/office/officeart/2005/8/layout/hProcess9"/>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C6D1A-100F-4C98-960A-B4550017F63F}">
      <dsp:nvSpPr>
        <dsp:cNvPr id="0" name=""/>
        <dsp:cNvSpPr/>
      </dsp:nvSpPr>
      <dsp:spPr>
        <a:xfrm flipH="1" flipV="1">
          <a:off x="-145135" y="2538678"/>
          <a:ext cx="290270" cy="110993"/>
        </a:xfrm>
        <a:prstGeom prst="leftCircularArrow">
          <a:avLst>
            <a:gd name="adj1" fmla="val 5544"/>
            <a:gd name="adj2" fmla="val 330680"/>
            <a:gd name="adj3" fmla="val 15221464"/>
            <a:gd name="adj4" fmla="val 16554685"/>
            <a:gd name="adj5" fmla="val 5757"/>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398BE89A-6F4E-4D63-B380-AC8667B86CC8}">
      <dsp:nvSpPr>
        <dsp:cNvPr id="0" name=""/>
        <dsp:cNvSpPr/>
      </dsp:nvSpPr>
      <dsp:spPr>
        <a:xfrm>
          <a:off x="4121948" y="121142"/>
          <a:ext cx="1638322" cy="1063861"/>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Legge </a:t>
          </a:r>
          <a:b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b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n. 69/2009 art.11 e D.lgs. n. 153/2009</a:t>
          </a:r>
        </a:p>
      </dsp:txBody>
      <dsp:txXfrm>
        <a:off x="4173881" y="173075"/>
        <a:ext cx="1534456" cy="959995"/>
      </dsp:txXfrm>
    </dsp:sp>
    <dsp:sp modelId="{426EEA1F-4B23-4191-A7DD-4006C3C2CDA7}">
      <dsp:nvSpPr>
        <dsp:cNvPr id="0" name=""/>
        <dsp:cNvSpPr/>
      </dsp:nvSpPr>
      <dsp:spPr>
        <a:xfrm>
          <a:off x="6105515" y="659548"/>
          <a:ext cx="1225674" cy="749653"/>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Fascicolo sanitario elettronico </a:t>
          </a:r>
        </a:p>
      </dsp:txBody>
      <dsp:txXfrm>
        <a:off x="6142110" y="696143"/>
        <a:ext cx="1152484" cy="676463"/>
      </dsp:txXfrm>
    </dsp:sp>
    <dsp:sp modelId="{D2022009-2561-48B7-8E7A-0333CE6E905E}">
      <dsp:nvSpPr>
        <dsp:cNvPr id="0" name=""/>
        <dsp:cNvSpPr/>
      </dsp:nvSpPr>
      <dsp:spPr>
        <a:xfrm>
          <a:off x="7151154" y="1496396"/>
          <a:ext cx="1370169" cy="715389"/>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Patto per la salute 2014-  2016</a:t>
          </a:r>
        </a:p>
      </dsp:txBody>
      <dsp:txXfrm>
        <a:off x="7186076" y="1531318"/>
        <a:ext cx="1300325" cy="645545"/>
      </dsp:txXfrm>
    </dsp:sp>
    <dsp:sp modelId="{D36BC158-6782-411A-AC23-B57D5EA7CA57}">
      <dsp:nvSpPr>
        <dsp:cNvPr id="0" name=""/>
        <dsp:cNvSpPr/>
      </dsp:nvSpPr>
      <dsp:spPr>
        <a:xfrm>
          <a:off x="7530434" y="2319852"/>
          <a:ext cx="1751734" cy="612837"/>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Piano nazionale cronicità</a:t>
          </a:r>
        </a:p>
      </dsp:txBody>
      <dsp:txXfrm>
        <a:off x="7560350" y="2349768"/>
        <a:ext cx="1691902" cy="553005"/>
      </dsp:txXfrm>
    </dsp:sp>
    <dsp:sp modelId="{4D71398A-3838-4A01-B33C-AA4B039DECB1}">
      <dsp:nvSpPr>
        <dsp:cNvPr id="0" name=""/>
        <dsp:cNvSpPr/>
      </dsp:nvSpPr>
      <dsp:spPr>
        <a:xfrm>
          <a:off x="7553834" y="3029915"/>
          <a:ext cx="1965038" cy="612837"/>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D.P.C.M.  12 /1/2017</a:t>
          </a:r>
        </a:p>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NUOVI LEA</a:t>
          </a:r>
        </a:p>
      </dsp:txBody>
      <dsp:txXfrm>
        <a:off x="7583750" y="3059831"/>
        <a:ext cx="1905206" cy="553005"/>
      </dsp:txXfrm>
    </dsp:sp>
    <dsp:sp modelId="{0A934BB3-B8C5-460A-BECE-65A7D09F2D55}">
      <dsp:nvSpPr>
        <dsp:cNvPr id="0" name=""/>
        <dsp:cNvSpPr/>
      </dsp:nvSpPr>
      <dsp:spPr>
        <a:xfrm>
          <a:off x="6798995" y="3753174"/>
          <a:ext cx="2386903" cy="901208"/>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Atto indirizzo dell’8.03.2017 Conferenza Regioni per rinnovo convenzione</a:t>
          </a:r>
        </a:p>
      </dsp:txBody>
      <dsp:txXfrm>
        <a:off x="6842988" y="3797167"/>
        <a:ext cx="2298917" cy="813222"/>
      </dsp:txXfrm>
    </dsp:sp>
    <dsp:sp modelId="{0FE83565-86E2-4154-8999-73731927A22D}">
      <dsp:nvSpPr>
        <dsp:cNvPr id="0" name=""/>
        <dsp:cNvSpPr/>
      </dsp:nvSpPr>
      <dsp:spPr>
        <a:xfrm>
          <a:off x="1187343" y="3616042"/>
          <a:ext cx="1787928" cy="963723"/>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Emendamenti legge stabilità 2016 e legge di bilancio 2018</a:t>
          </a:r>
        </a:p>
      </dsp:txBody>
      <dsp:txXfrm>
        <a:off x="1234388" y="3663087"/>
        <a:ext cx="1693838" cy="869633"/>
      </dsp:txXfrm>
    </dsp:sp>
    <dsp:sp modelId="{7313E47C-1E5C-43C9-883E-D6E2B9A5D9D4}">
      <dsp:nvSpPr>
        <dsp:cNvPr id="0" name=""/>
        <dsp:cNvSpPr/>
      </dsp:nvSpPr>
      <dsp:spPr>
        <a:xfrm>
          <a:off x="562380" y="3137714"/>
          <a:ext cx="1225674" cy="377936"/>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L. n. 3/2018</a:t>
          </a:r>
        </a:p>
      </dsp:txBody>
      <dsp:txXfrm>
        <a:off x="580829" y="3156163"/>
        <a:ext cx="1188776" cy="341038"/>
      </dsp:txXfrm>
    </dsp:sp>
    <dsp:sp modelId="{1B89C1BC-CA0C-4F7B-B73E-B1B007DAE368}">
      <dsp:nvSpPr>
        <dsp:cNvPr id="0" name=""/>
        <dsp:cNvSpPr/>
      </dsp:nvSpPr>
      <dsp:spPr>
        <a:xfrm>
          <a:off x="2361612" y="581595"/>
          <a:ext cx="1592850" cy="830946"/>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Codice deontologico</a:t>
          </a:r>
        </a:p>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7 maggio 2018</a:t>
          </a:r>
        </a:p>
      </dsp:txBody>
      <dsp:txXfrm>
        <a:off x="2402175" y="622158"/>
        <a:ext cx="1511724" cy="749820"/>
      </dsp:txXfrm>
    </dsp:sp>
    <dsp:sp modelId="{EA6CE5C0-09FC-4A43-A1D5-9230C913DC45}">
      <dsp:nvSpPr>
        <dsp:cNvPr id="0" name=""/>
        <dsp:cNvSpPr/>
      </dsp:nvSpPr>
      <dsp:spPr>
        <a:xfrm>
          <a:off x="6304469" y="4803125"/>
          <a:ext cx="2003892" cy="612837"/>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Conclusioni Commissione Sanità</a:t>
          </a:r>
        </a:p>
      </dsp:txBody>
      <dsp:txXfrm>
        <a:off x="6334385" y="4833041"/>
        <a:ext cx="1944060" cy="553005"/>
      </dsp:txXfrm>
    </dsp:sp>
    <dsp:sp modelId="{D1F2D4E3-9D2E-49D5-8354-E4B51223BFC9}">
      <dsp:nvSpPr>
        <dsp:cNvPr id="0" name=""/>
        <dsp:cNvSpPr/>
      </dsp:nvSpPr>
      <dsp:spPr>
        <a:xfrm>
          <a:off x="778498" y="2378574"/>
          <a:ext cx="1544178" cy="612837"/>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Re.se.t – </a:t>
          </a:r>
          <a:r>
            <a:rPr lang="it-IT" sz="1600" b="1" kern="1200" dirty="0" err="1">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Agenas</a:t>
          </a:r>
          <a:endPar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endParaRPr>
        </a:p>
      </dsp:txBody>
      <dsp:txXfrm>
        <a:off x="808414" y="2408490"/>
        <a:ext cx="1484346" cy="553005"/>
      </dsp:txXfrm>
    </dsp:sp>
    <dsp:sp modelId="{E0D09806-BA6B-4595-8967-2C3655CBF540}">
      <dsp:nvSpPr>
        <dsp:cNvPr id="0" name=""/>
        <dsp:cNvSpPr/>
      </dsp:nvSpPr>
      <dsp:spPr>
        <a:xfrm>
          <a:off x="4362929" y="5136414"/>
          <a:ext cx="1711250" cy="569951"/>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Revisione Tariffa dei medicinali</a:t>
          </a:r>
        </a:p>
      </dsp:txBody>
      <dsp:txXfrm>
        <a:off x="4390752" y="5164237"/>
        <a:ext cx="1655604" cy="514305"/>
      </dsp:txXfrm>
    </dsp:sp>
    <dsp:sp modelId="{078E5FF0-C6CB-472E-90CC-D6E910F391A0}">
      <dsp:nvSpPr>
        <dsp:cNvPr id="0" name=""/>
        <dsp:cNvSpPr/>
      </dsp:nvSpPr>
      <dsp:spPr>
        <a:xfrm>
          <a:off x="2701438" y="4846150"/>
          <a:ext cx="1225674" cy="612837"/>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Dossier formativo</a:t>
          </a:r>
        </a:p>
      </dsp:txBody>
      <dsp:txXfrm>
        <a:off x="2731354" y="4876066"/>
        <a:ext cx="1165842" cy="553005"/>
      </dsp:txXfrm>
    </dsp:sp>
    <dsp:sp modelId="{B0CDBFD1-6D0B-4215-BD96-F41D184B7EA9}">
      <dsp:nvSpPr>
        <dsp:cNvPr id="0" name=""/>
        <dsp:cNvSpPr/>
      </dsp:nvSpPr>
      <dsp:spPr>
        <a:xfrm>
          <a:off x="1310290" y="1553878"/>
          <a:ext cx="1589872" cy="544604"/>
        </a:xfrm>
        <a:prstGeom prst="roundRect">
          <a:avLst/>
        </a:prstGeom>
        <a:solidFill>
          <a:srgbClr val="1E219E"/>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it-IT" sz="1600" b="1" kern="1200" dirty="0">
              <a:solidFill>
                <a:srgbClr val="FFFFFF"/>
              </a:solidFill>
              <a:effectLst>
                <a:outerShdw blurRad="38100" dist="38100" dir="2700000" algn="tl">
                  <a:srgbClr val="000000">
                    <a:alpha val="43137"/>
                  </a:srgbClr>
                </a:outerShdw>
              </a:effectLst>
              <a:latin typeface="Corbel" panose="020B0503020204020204" pitchFamily="34" charset="0"/>
              <a:ea typeface="+mn-ea"/>
              <a:cs typeface="+mn-cs"/>
            </a:rPr>
            <a:t>Farmacopea Ufficiale</a:t>
          </a:r>
        </a:p>
      </dsp:txBody>
      <dsp:txXfrm>
        <a:off x="1336875" y="1580463"/>
        <a:ext cx="1536702" cy="491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076B1-8677-4070-A07F-C5D10B310266}">
      <dsp:nvSpPr>
        <dsp:cNvPr id="0" name=""/>
        <dsp:cNvSpPr/>
      </dsp:nvSpPr>
      <dsp:spPr>
        <a:xfrm>
          <a:off x="80041" y="90232"/>
          <a:ext cx="9693602" cy="842003"/>
        </a:xfrm>
        <a:prstGeom prst="roundRect">
          <a:avLst/>
        </a:prstGeom>
        <a:solidFill>
          <a:srgbClr val="FF9900"/>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b="1" kern="1200" dirty="0">
              <a:solidFill>
                <a:schemeClr val="bg2">
                  <a:lumMod val="25000"/>
                </a:schemeClr>
              </a:solidFill>
            </a:rPr>
            <a:t>LEGGE DI STABILITÀ 2016</a:t>
          </a:r>
        </a:p>
        <a:p>
          <a:pPr lvl="0" algn="l" defTabSz="889000">
            <a:lnSpc>
              <a:spcPct val="90000"/>
            </a:lnSpc>
            <a:spcBef>
              <a:spcPct val="0"/>
            </a:spcBef>
            <a:spcAft>
              <a:spcPct val="35000"/>
            </a:spcAft>
          </a:pPr>
          <a:r>
            <a:rPr lang="it-IT" sz="2000" b="1" kern="1200" dirty="0">
              <a:solidFill>
                <a:schemeClr val="bg2">
                  <a:lumMod val="25000"/>
                </a:schemeClr>
              </a:solidFill>
            </a:rPr>
            <a:t>Emendamento n. 32.0.15- Senatori Mandelli- D’Ambrosio </a:t>
          </a:r>
          <a:r>
            <a:rPr lang="it-IT" sz="2000" b="1" kern="1200" dirty="0" err="1">
              <a:solidFill>
                <a:schemeClr val="bg2">
                  <a:lumMod val="25000"/>
                </a:schemeClr>
              </a:solidFill>
            </a:rPr>
            <a:t>Lettieri</a:t>
          </a:r>
          <a:endParaRPr lang="it-IT" sz="2000" b="1" kern="1200" dirty="0">
            <a:solidFill>
              <a:schemeClr val="bg2">
                <a:lumMod val="25000"/>
              </a:schemeClr>
            </a:solidFill>
          </a:endParaRPr>
        </a:p>
      </dsp:txBody>
      <dsp:txXfrm>
        <a:off x="121144" y="131335"/>
        <a:ext cx="9611396" cy="759797"/>
      </dsp:txXfrm>
    </dsp:sp>
    <dsp:sp modelId="{1472A129-E561-446F-91D2-3EBB2CA688CB}">
      <dsp:nvSpPr>
        <dsp:cNvPr id="0" name=""/>
        <dsp:cNvSpPr/>
      </dsp:nvSpPr>
      <dsp:spPr>
        <a:xfrm>
          <a:off x="0" y="946726"/>
          <a:ext cx="9872663" cy="146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57" tIns="22860" rIns="128016" bIns="2286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it-IT" sz="1800" kern="1200" dirty="0">
              <a:solidFill>
                <a:srgbClr val="FF0000"/>
              </a:solidFill>
            </a:rPr>
            <a:t>comma 571. </a:t>
          </a:r>
          <a:r>
            <a:rPr lang="it-IT" sz="1800" b="1" kern="1200" dirty="0"/>
            <a:t>E’ istituito il fondo (</a:t>
          </a:r>
          <a:r>
            <a:rPr lang="it-IT" sz="1800" b="1" kern="1200" dirty="0">
              <a:solidFill>
                <a:srgbClr val="FF0000"/>
              </a:solidFill>
            </a:rPr>
            <a:t>1 MILIONE </a:t>
          </a:r>
          <a:r>
            <a:rPr lang="it-IT" sz="1800" b="1" kern="1200" dirty="0"/>
            <a:t>per il 2016) per finanziare la prima applicazione da parte delle farmacie del servizio di revisione dell’uso dei medicinali per assicurare l’aderenza farmacologica alle terapie con conseguente riduzione dei costi per le spese sanitarie relative ai pazienti affetti da asma. </a:t>
          </a:r>
        </a:p>
        <a:p>
          <a:pPr marL="228600" lvl="1" indent="0" algn="l" defTabSz="889000">
            <a:lnSpc>
              <a:spcPct val="90000"/>
            </a:lnSpc>
            <a:spcBef>
              <a:spcPct val="0"/>
            </a:spcBef>
            <a:spcAft>
              <a:spcPct val="20000"/>
            </a:spcAft>
            <a:buChar char="••"/>
          </a:pPr>
          <a:endParaRPr lang="it-IT" sz="2000" b="1" kern="1200" dirty="0"/>
        </a:p>
      </dsp:txBody>
      <dsp:txXfrm>
        <a:off x="0" y="946726"/>
        <a:ext cx="9872663" cy="1464831"/>
      </dsp:txXfrm>
    </dsp:sp>
    <dsp:sp modelId="{8768F3F3-02CC-419B-9D34-BDE2ADF3337D}">
      <dsp:nvSpPr>
        <dsp:cNvPr id="0" name=""/>
        <dsp:cNvSpPr/>
      </dsp:nvSpPr>
      <dsp:spPr>
        <a:xfrm>
          <a:off x="78861" y="2120145"/>
          <a:ext cx="9714940" cy="862740"/>
        </a:xfrm>
        <a:prstGeom prst="roundRect">
          <a:avLst/>
        </a:prstGeom>
        <a:solidFill>
          <a:srgbClr val="FF9900"/>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b="1" kern="1200" dirty="0">
              <a:solidFill>
                <a:schemeClr val="bg2">
                  <a:lumMod val="25000"/>
                </a:schemeClr>
              </a:solidFill>
            </a:rPr>
            <a:t>LEGGE DI BILANCIO 2018 </a:t>
          </a:r>
        </a:p>
        <a:p>
          <a:pPr lvl="0" algn="l" defTabSz="889000">
            <a:lnSpc>
              <a:spcPct val="90000"/>
            </a:lnSpc>
            <a:spcBef>
              <a:spcPct val="0"/>
            </a:spcBef>
            <a:spcAft>
              <a:spcPct val="35000"/>
            </a:spcAft>
          </a:pPr>
          <a:r>
            <a:rPr lang="it-IT" sz="2000" b="1" kern="1200" dirty="0">
              <a:solidFill>
                <a:schemeClr val="bg2">
                  <a:lumMod val="25000"/>
                </a:schemeClr>
              </a:solidFill>
            </a:rPr>
            <a:t>Emendamento AC 4768-attuazione nuovi servizi erogati dalle farmacie</a:t>
          </a:r>
        </a:p>
      </dsp:txBody>
      <dsp:txXfrm>
        <a:off x="120976" y="2162260"/>
        <a:ext cx="9630710" cy="778510"/>
      </dsp:txXfrm>
    </dsp:sp>
    <dsp:sp modelId="{350F7D63-7301-4960-9B2B-B8F00FD87595}">
      <dsp:nvSpPr>
        <dsp:cNvPr id="0" name=""/>
        <dsp:cNvSpPr/>
      </dsp:nvSpPr>
      <dsp:spPr>
        <a:xfrm>
          <a:off x="73186" y="3046426"/>
          <a:ext cx="9702604" cy="89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746" tIns="22860" rIns="128016" bIns="22860" numCol="1" spcCol="1270" anchor="t" anchorCtr="0">
          <a:noAutofit/>
        </a:bodyPr>
        <a:lstStyle/>
        <a:p>
          <a:pPr marL="228600" lvl="1" indent="0" algn="just" defTabSz="800100">
            <a:lnSpc>
              <a:spcPct val="90000"/>
            </a:lnSpc>
            <a:spcBef>
              <a:spcPct val="0"/>
            </a:spcBef>
            <a:spcAft>
              <a:spcPct val="20000"/>
            </a:spcAft>
            <a:buChar char="••"/>
          </a:pPr>
          <a:r>
            <a:rPr lang="it-IT" altLang="it-IT" sz="1800" kern="1200" dirty="0">
              <a:solidFill>
                <a:srgbClr val="FF0000"/>
              </a:solidFill>
            </a:rPr>
            <a:t>comma 251-bis. </a:t>
          </a:r>
          <a:r>
            <a:rPr lang="it-IT" altLang="it-IT" sz="1800" b="1" kern="1200" dirty="0"/>
            <a:t>Avvio di una sperimentazione per la remunerazione delle prestazioni e delle funzioni assistenziali delle farmacie pubbliche e private operanti in convenzione con il SSN. Le risorse previste sono </a:t>
          </a:r>
          <a:r>
            <a:rPr lang="it-IT" altLang="it-IT" sz="1800" b="1" kern="1200" dirty="0">
              <a:solidFill>
                <a:srgbClr val="FF0000"/>
              </a:solidFill>
            </a:rPr>
            <a:t>36 MILIONI </a:t>
          </a:r>
          <a:r>
            <a:rPr lang="it-IT" altLang="it-IT" sz="1800" b="1" kern="1200" dirty="0"/>
            <a:t>per il triennio. La sperimentazione verrà avviata, nell’ambito del triennio 2018-2020, in </a:t>
          </a:r>
          <a:r>
            <a:rPr lang="it-IT" altLang="it-IT" sz="1800" b="1" kern="1200" dirty="0">
              <a:solidFill>
                <a:srgbClr val="FF0000"/>
              </a:solidFill>
            </a:rPr>
            <a:t>NOVE REGIONI</a:t>
          </a:r>
          <a:r>
            <a:rPr lang="it-IT" sz="2000" b="1" kern="1200" dirty="0"/>
            <a:t>.    </a:t>
          </a:r>
        </a:p>
        <a:p>
          <a:pPr marL="228600" lvl="1" indent="-228600" algn="l" defTabSz="889000">
            <a:lnSpc>
              <a:spcPct val="90000"/>
            </a:lnSpc>
            <a:spcBef>
              <a:spcPct val="0"/>
            </a:spcBef>
            <a:spcAft>
              <a:spcPct val="20000"/>
            </a:spcAft>
            <a:buChar char="••"/>
          </a:pPr>
          <a:endParaRPr lang="it-IT" sz="2000" b="1" kern="1200" dirty="0"/>
        </a:p>
        <a:p>
          <a:pPr marL="228600" lvl="1" indent="0" algn="l" defTabSz="889000">
            <a:lnSpc>
              <a:spcPct val="90000"/>
            </a:lnSpc>
            <a:spcBef>
              <a:spcPct val="0"/>
            </a:spcBef>
            <a:spcAft>
              <a:spcPct val="20000"/>
            </a:spcAft>
            <a:buChar char="••"/>
          </a:pPr>
          <a:endParaRPr lang="it-IT" sz="2000" b="1" kern="1200" dirty="0"/>
        </a:p>
        <a:p>
          <a:pPr marL="228600" lvl="1" indent="0" algn="l" defTabSz="889000">
            <a:lnSpc>
              <a:spcPct val="90000"/>
            </a:lnSpc>
            <a:spcBef>
              <a:spcPct val="0"/>
            </a:spcBef>
            <a:spcAft>
              <a:spcPct val="20000"/>
            </a:spcAft>
            <a:buChar char="••"/>
          </a:pPr>
          <a:endParaRPr lang="it-IT" sz="2000" b="1" kern="1200" dirty="0"/>
        </a:p>
      </dsp:txBody>
      <dsp:txXfrm>
        <a:off x="73186" y="3046426"/>
        <a:ext cx="9702604" cy="890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277354CA-27C1-49AC-85A5-13BD9C803E2F}"/>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xmlns="" id="{8E6EE22E-DAB8-42BA-96E3-FFF985A5C42D}"/>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32EFF03-FE24-4C83-9B3D-F57F5492B77D}" type="datetimeFigureOut">
              <a:rPr lang="it-IT"/>
              <a:pPr>
                <a:defRPr/>
              </a:pPr>
              <a:t>20/03/2019</a:t>
            </a:fld>
            <a:endParaRPr lang="it-IT"/>
          </a:p>
        </p:txBody>
      </p:sp>
      <p:sp>
        <p:nvSpPr>
          <p:cNvPr id="4" name="Segnaposto piè di pagina 3">
            <a:extLst>
              <a:ext uri="{FF2B5EF4-FFF2-40B4-BE49-F238E27FC236}">
                <a16:creationId xmlns:a16="http://schemas.microsoft.com/office/drawing/2014/main" xmlns="" id="{7BB2068A-5DCC-46F8-AF1D-F8D2C48803B2}"/>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5" name="Segnaposto numero diapositiva 4">
            <a:extLst>
              <a:ext uri="{FF2B5EF4-FFF2-40B4-BE49-F238E27FC236}">
                <a16:creationId xmlns:a16="http://schemas.microsoft.com/office/drawing/2014/main" xmlns="" id="{78051F6C-A95B-4E2F-BDB7-2F381024DAC5}"/>
              </a:ext>
            </a:extLst>
          </p:cNvPr>
          <p:cNvSpPr>
            <a:spLocks noGrp="1"/>
          </p:cNvSpPr>
          <p:nvPr>
            <p:ph type="sldNum" sz="quarter" idx="3"/>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18951DC-42FD-444E-810C-273CE1CA6FBE}" type="slidenum">
              <a:rPr lang="it-IT" altLang="it-IT"/>
              <a:pPr/>
              <a:t>‹N›</a:t>
            </a:fld>
            <a:endParaRPr lang="it-IT" altLang="it-IT"/>
          </a:p>
        </p:txBody>
      </p:sp>
    </p:spTree>
    <p:extLst>
      <p:ext uri="{BB962C8B-B14F-4D97-AF65-F5344CB8AC3E}">
        <p14:creationId xmlns:p14="http://schemas.microsoft.com/office/powerpoint/2010/main" val="337976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1D3150D3-BF82-40DC-970C-A3FE351816C8}"/>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xmlns="" id="{2540714A-0E6A-44FF-B3B3-88D32D120D50}"/>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96B9BBC-FD96-4BC3-B5F5-391FFA32B134}" type="datetimeFigureOut">
              <a:rPr lang="it-IT"/>
              <a:pPr>
                <a:defRPr/>
              </a:pPr>
              <a:t>20/03/2019</a:t>
            </a:fld>
            <a:endParaRPr lang="it-IT"/>
          </a:p>
        </p:txBody>
      </p:sp>
      <p:sp>
        <p:nvSpPr>
          <p:cNvPr id="4" name="Segnaposto immagine diapositiva 3">
            <a:extLst>
              <a:ext uri="{FF2B5EF4-FFF2-40B4-BE49-F238E27FC236}">
                <a16:creationId xmlns:a16="http://schemas.microsoft.com/office/drawing/2014/main" xmlns="" id="{4F257C5B-DE66-4A94-B6E5-8E2AC5F78849}"/>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xmlns="" id="{F145C09B-4003-4F5E-9A26-BC9BE5213FAF}"/>
              </a:ext>
            </a:extLst>
          </p:cNvPr>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xmlns="" id="{5AB0CE77-F922-4765-B804-CE034BDA8549}"/>
              </a:ext>
            </a:extLst>
          </p:cNvPr>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a:extLst>
              <a:ext uri="{FF2B5EF4-FFF2-40B4-BE49-F238E27FC236}">
                <a16:creationId xmlns:a16="http://schemas.microsoft.com/office/drawing/2014/main" xmlns="" id="{4FF83848-B620-456A-830E-418964CBC778}"/>
              </a:ext>
            </a:extLst>
          </p:cNvPr>
          <p:cNvSpPr>
            <a:spLocks noGrp="1"/>
          </p:cNvSpPr>
          <p:nvPr>
            <p:ph type="sldNum" sz="quarter" idx="5"/>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8A3E9C4-EFC9-4594-A0A2-0A17FCAD5ECF}" type="slidenum">
              <a:rPr lang="it-IT" altLang="it-IT"/>
              <a:pPr/>
              <a:t>‹N›</a:t>
            </a:fld>
            <a:endParaRPr lang="it-IT" altLang="it-IT"/>
          </a:p>
        </p:txBody>
      </p:sp>
    </p:spTree>
    <p:extLst>
      <p:ext uri="{BB962C8B-B14F-4D97-AF65-F5344CB8AC3E}">
        <p14:creationId xmlns:p14="http://schemas.microsoft.com/office/powerpoint/2010/main" val="305709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xmlns="" id="{F652E209-960B-4F40-8545-CFBC961007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a:extLst>
              <a:ext uri="{FF2B5EF4-FFF2-40B4-BE49-F238E27FC236}">
                <a16:creationId xmlns:a16="http://schemas.microsoft.com/office/drawing/2014/main" xmlns="" id="{1DF8A14B-116B-4436-BD90-8B7E9303E0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5844" name="Segnaposto numero diapositiva 3">
            <a:extLst>
              <a:ext uri="{FF2B5EF4-FFF2-40B4-BE49-F238E27FC236}">
                <a16:creationId xmlns:a16="http://schemas.microsoft.com/office/drawing/2014/main" xmlns="" id="{DBFD806E-FF59-48D5-95D1-CE8E4D7D99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7C7A21B-BFB8-429A-ABC9-A5D1159D401E}" type="slidenum">
              <a:rPr lang="it-IT" altLang="it-IT">
                <a:latin typeface="Arial" panose="020B0604020202020204" pitchFamily="34" charset="0"/>
              </a:rPr>
              <a:pPr/>
              <a:t>3</a:t>
            </a:fld>
            <a:endParaRPr lang="it-IT" altLang="it-IT">
              <a:latin typeface="Arial" panose="020B0604020202020204" pitchFamily="34" charset="0"/>
            </a:endParaRPr>
          </a:p>
        </p:txBody>
      </p:sp>
    </p:spTree>
    <p:extLst>
      <p:ext uri="{BB962C8B-B14F-4D97-AF65-F5344CB8AC3E}">
        <p14:creationId xmlns:p14="http://schemas.microsoft.com/office/powerpoint/2010/main" val="228727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a:extLst>
              <a:ext uri="{FF2B5EF4-FFF2-40B4-BE49-F238E27FC236}">
                <a16:creationId xmlns:a16="http://schemas.microsoft.com/office/drawing/2014/main" xmlns="" id="{4319E591-E147-4772-B09B-04F1DE4FAA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a:extLst>
              <a:ext uri="{FF2B5EF4-FFF2-40B4-BE49-F238E27FC236}">
                <a16:creationId xmlns:a16="http://schemas.microsoft.com/office/drawing/2014/main" xmlns="" id="{9B8836A2-343C-4874-9126-4547E23D38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6868" name="Segnaposto numero diapositiva 3">
            <a:extLst>
              <a:ext uri="{FF2B5EF4-FFF2-40B4-BE49-F238E27FC236}">
                <a16:creationId xmlns:a16="http://schemas.microsoft.com/office/drawing/2014/main" xmlns="" id="{37810063-2BA0-4D0F-A8A1-82E65CFC1D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8FAE4DA-6BD9-4DF5-A6B5-9E8BE3B2FFC0}" type="slidenum">
              <a:rPr lang="it-IT" altLang="it-IT">
                <a:solidFill>
                  <a:srgbClr val="000000"/>
                </a:solidFill>
                <a:latin typeface="Calibri" panose="020F0502020204030204" pitchFamily="34" charset="0"/>
              </a:rPr>
              <a:pPr/>
              <a:t>6</a:t>
            </a:fld>
            <a:endParaRPr lang="it-IT" altLang="it-IT">
              <a:solidFill>
                <a:srgbClr val="000000"/>
              </a:solidFill>
              <a:latin typeface="Calibri" panose="020F0502020204030204" pitchFamily="34" charset="0"/>
            </a:endParaRPr>
          </a:p>
        </p:txBody>
      </p:sp>
    </p:spTree>
    <p:extLst>
      <p:ext uri="{BB962C8B-B14F-4D97-AF65-F5344CB8AC3E}">
        <p14:creationId xmlns:p14="http://schemas.microsoft.com/office/powerpoint/2010/main" val="115821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xmlns="" id="{6538D3CF-FBBE-41A0-B156-5EF117BFF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xmlns="" id="{8E139D4D-F945-416B-946C-328C5240DA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7892" name="Segnaposto numero diapositiva 3">
            <a:extLst>
              <a:ext uri="{FF2B5EF4-FFF2-40B4-BE49-F238E27FC236}">
                <a16:creationId xmlns:a16="http://schemas.microsoft.com/office/drawing/2014/main" xmlns="" id="{9132F1AA-589A-4538-AE22-37DDF3CF6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D21D807-3177-44F3-A7A2-32A64CA954EC}" type="slidenum">
              <a:rPr lang="it-IT" altLang="it-IT">
                <a:latin typeface="Calibri" panose="020F0502020204030204" pitchFamily="34" charset="0"/>
              </a:rPr>
              <a:pPr/>
              <a:t>8</a:t>
            </a:fld>
            <a:endParaRPr lang="it-IT" altLang="it-IT">
              <a:latin typeface="Calibri" panose="020F0502020204030204" pitchFamily="34" charset="0"/>
            </a:endParaRPr>
          </a:p>
        </p:txBody>
      </p:sp>
    </p:spTree>
    <p:extLst>
      <p:ext uri="{BB962C8B-B14F-4D97-AF65-F5344CB8AC3E}">
        <p14:creationId xmlns:p14="http://schemas.microsoft.com/office/powerpoint/2010/main" val="224420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a:extLst>
              <a:ext uri="{FF2B5EF4-FFF2-40B4-BE49-F238E27FC236}">
                <a16:creationId xmlns:a16="http://schemas.microsoft.com/office/drawing/2014/main" xmlns="" id="{9E8E3797-3402-4484-8D2A-7169B6AB1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a:extLst>
              <a:ext uri="{FF2B5EF4-FFF2-40B4-BE49-F238E27FC236}">
                <a16:creationId xmlns:a16="http://schemas.microsoft.com/office/drawing/2014/main" xmlns="" id="{2A1BACA1-865C-4490-948A-43DDE96DDC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8916" name="Segnaposto numero diapositiva 3">
            <a:extLst>
              <a:ext uri="{FF2B5EF4-FFF2-40B4-BE49-F238E27FC236}">
                <a16:creationId xmlns:a16="http://schemas.microsoft.com/office/drawing/2014/main" xmlns="" id="{18FBAC79-F286-4AB6-86DA-E1F1C934D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BCFE0E97-269F-446F-B64E-22C769028E93}" type="slidenum">
              <a:rPr lang="it-IT" altLang="it-IT">
                <a:latin typeface="Calibri" panose="020F0502020204030204" pitchFamily="34" charset="0"/>
              </a:rPr>
              <a:pPr/>
              <a:t>10</a:t>
            </a:fld>
            <a:endParaRPr lang="it-IT" altLang="it-IT">
              <a:latin typeface="Calibri" panose="020F0502020204030204" pitchFamily="34" charset="0"/>
            </a:endParaRPr>
          </a:p>
        </p:txBody>
      </p:sp>
    </p:spTree>
    <p:extLst>
      <p:ext uri="{BB962C8B-B14F-4D97-AF65-F5344CB8AC3E}">
        <p14:creationId xmlns:p14="http://schemas.microsoft.com/office/powerpoint/2010/main" val="260526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xmlns="" id="{5AB3125E-47CB-4211-9D76-833F24297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xmlns="" id="{0BD5A4D0-CA8A-4B79-894B-5B0D435B95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9940" name="Segnaposto numero diapositiva 3">
            <a:extLst>
              <a:ext uri="{FF2B5EF4-FFF2-40B4-BE49-F238E27FC236}">
                <a16:creationId xmlns:a16="http://schemas.microsoft.com/office/drawing/2014/main" xmlns="" id="{14051D41-0498-4462-BB02-6F573CA0D9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E746A3DA-E76C-498B-8876-3374289BFBC1}" type="slidenum">
              <a:rPr lang="it-IT" altLang="it-IT">
                <a:latin typeface="Calibri" panose="020F0502020204030204" pitchFamily="34" charset="0"/>
              </a:rPr>
              <a:pPr/>
              <a:t>11</a:t>
            </a:fld>
            <a:endParaRPr lang="it-IT" altLang="it-IT">
              <a:latin typeface="Calibri" panose="020F0502020204030204" pitchFamily="34" charset="0"/>
            </a:endParaRPr>
          </a:p>
        </p:txBody>
      </p:sp>
    </p:spTree>
    <p:extLst>
      <p:ext uri="{BB962C8B-B14F-4D97-AF65-F5344CB8AC3E}">
        <p14:creationId xmlns:p14="http://schemas.microsoft.com/office/powerpoint/2010/main" val="371401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a:extLst>
              <a:ext uri="{FF2B5EF4-FFF2-40B4-BE49-F238E27FC236}">
                <a16:creationId xmlns:a16="http://schemas.microsoft.com/office/drawing/2014/main" xmlns="" id="{3851DA4F-6861-45A7-95C9-5A4D4DD822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a:extLst>
              <a:ext uri="{FF2B5EF4-FFF2-40B4-BE49-F238E27FC236}">
                <a16:creationId xmlns:a16="http://schemas.microsoft.com/office/drawing/2014/main" xmlns="" id="{10B5A7D7-3010-4A8E-A40F-C8524EBFB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0964" name="Segnaposto numero diapositiva 3">
            <a:extLst>
              <a:ext uri="{FF2B5EF4-FFF2-40B4-BE49-F238E27FC236}">
                <a16:creationId xmlns:a16="http://schemas.microsoft.com/office/drawing/2014/main" xmlns="" id="{EF77A41C-8B4B-4064-AE0D-E9BBF324B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B346DF76-D6A5-4202-B32A-57FC334F3771}" type="slidenum">
              <a:rPr lang="it-IT" altLang="it-IT">
                <a:latin typeface="Calibri" panose="020F0502020204030204" pitchFamily="34" charset="0"/>
              </a:rPr>
              <a:pPr/>
              <a:t>15</a:t>
            </a:fld>
            <a:endParaRPr lang="it-IT" altLang="it-IT">
              <a:latin typeface="Calibri" panose="020F0502020204030204" pitchFamily="34" charset="0"/>
            </a:endParaRPr>
          </a:p>
        </p:txBody>
      </p:sp>
    </p:spTree>
    <p:extLst>
      <p:ext uri="{BB962C8B-B14F-4D97-AF65-F5344CB8AC3E}">
        <p14:creationId xmlns:p14="http://schemas.microsoft.com/office/powerpoint/2010/main" val="354809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xmlns="" id="{25DE2F97-A1F6-4D87-B4FE-B1E009316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xmlns="" id="{E425BCC6-8EEB-4B47-A9AE-C9F58422D9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egnaposto numero diapositiva 3">
            <a:extLst>
              <a:ext uri="{FF2B5EF4-FFF2-40B4-BE49-F238E27FC236}">
                <a16:creationId xmlns:a16="http://schemas.microsoft.com/office/drawing/2014/main" xmlns="" id="{5B5548A1-184B-4B60-A9A4-B5E26DB72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31214A1-EE7D-480C-AFB9-B84AD8A73ABE}" type="slidenum">
              <a:rPr lang="it-IT" altLang="it-IT">
                <a:latin typeface="Calibri" panose="020F0502020204030204" pitchFamily="34" charset="0"/>
              </a:rPr>
              <a:pPr/>
              <a:t>16</a:t>
            </a:fld>
            <a:endParaRPr lang="it-IT" altLang="it-IT">
              <a:latin typeface="Calibri" panose="020F0502020204030204" pitchFamily="34" charset="0"/>
            </a:endParaRPr>
          </a:p>
        </p:txBody>
      </p:sp>
    </p:spTree>
    <p:extLst>
      <p:ext uri="{BB962C8B-B14F-4D97-AF65-F5344CB8AC3E}">
        <p14:creationId xmlns:p14="http://schemas.microsoft.com/office/powerpoint/2010/main" val="40202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xmlns="" id="{BDA0D694-8154-4380-9EFA-7A936A8B3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xmlns="" id="{0F4EAB6F-B313-47E0-90E6-0FAA4E637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3012" name="Segnaposto numero diapositiva 3">
            <a:extLst>
              <a:ext uri="{FF2B5EF4-FFF2-40B4-BE49-F238E27FC236}">
                <a16:creationId xmlns:a16="http://schemas.microsoft.com/office/drawing/2014/main" xmlns="" id="{48963BAD-0E0E-4E10-AE70-7E6832886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928121E9-30FE-43F0-AE89-07139FB63BFC}" type="slidenum">
              <a:rPr lang="it-IT" altLang="it-IT">
                <a:latin typeface="Calibri" panose="020F0502020204030204" pitchFamily="34" charset="0"/>
              </a:rPr>
              <a:pPr/>
              <a:t>17</a:t>
            </a:fld>
            <a:endParaRPr lang="it-IT" altLang="it-IT">
              <a:latin typeface="Calibri" panose="020F0502020204030204" pitchFamily="34" charset="0"/>
            </a:endParaRPr>
          </a:p>
        </p:txBody>
      </p:sp>
    </p:spTree>
    <p:extLst>
      <p:ext uri="{BB962C8B-B14F-4D97-AF65-F5344CB8AC3E}">
        <p14:creationId xmlns:p14="http://schemas.microsoft.com/office/powerpoint/2010/main" val="132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725ECF3F-F2B1-4623-B5AC-171B79FACBFA}"/>
              </a:ext>
            </a:extLst>
          </p:cNvPr>
          <p:cNvSpPr>
            <a:spLocks noChangeAspect="1"/>
          </p:cNvSpPr>
          <p:nvPr/>
        </p:nvSpPr>
        <p:spPr>
          <a:xfrm>
            <a:off x="231775" y="244475"/>
            <a:ext cx="11723688" cy="63769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xmlns="" id="{6C246D80-CAD9-4CF3-BEF3-930AFA55439B}"/>
              </a:ext>
            </a:extLst>
          </p:cNvPr>
          <p:cNvCxnSpPr/>
          <p:nvPr/>
        </p:nvCxnSpPr>
        <p:spPr>
          <a:xfrm>
            <a:off x="1978025" y="37338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6" name="Date Placeholder 3">
            <a:extLst>
              <a:ext uri="{FF2B5EF4-FFF2-40B4-BE49-F238E27FC236}">
                <a16:creationId xmlns:a16="http://schemas.microsoft.com/office/drawing/2014/main" xmlns="" id="{ECF35220-9670-4606-8D0D-CBC2F1B98E59}"/>
              </a:ext>
            </a:extLst>
          </p:cNvPr>
          <p:cNvSpPr>
            <a:spLocks noGrp="1"/>
          </p:cNvSpPr>
          <p:nvPr>
            <p:ph type="dt" sz="half" idx="10"/>
          </p:nvPr>
        </p:nvSpPr>
        <p:spPr/>
        <p:txBody>
          <a:bodyPr/>
          <a:lstStyle>
            <a:lvl1pPr>
              <a:defRPr>
                <a:solidFill>
                  <a:srgbClr val="464646"/>
                </a:solidFill>
              </a:defRPr>
            </a:lvl1pPr>
          </a:lstStyle>
          <a:p>
            <a:pPr>
              <a:defRPr/>
            </a:pPr>
            <a:fld id="{6938E4E8-AEC8-4E97-93F2-BAD5A4DFA284}" type="datetimeFigureOut">
              <a:rPr lang="it-IT"/>
              <a:pPr>
                <a:defRPr/>
              </a:pPr>
              <a:t>20/03/2019</a:t>
            </a:fld>
            <a:endParaRPr lang="it-IT"/>
          </a:p>
        </p:txBody>
      </p:sp>
      <p:sp>
        <p:nvSpPr>
          <p:cNvPr id="7" name="Footer Placeholder 4">
            <a:extLst>
              <a:ext uri="{FF2B5EF4-FFF2-40B4-BE49-F238E27FC236}">
                <a16:creationId xmlns:a16="http://schemas.microsoft.com/office/drawing/2014/main" xmlns="" id="{83A432E4-A6F5-46E9-BD27-D3D2371605E0}"/>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8" name="Slide Number Placeholder 5">
            <a:extLst>
              <a:ext uri="{FF2B5EF4-FFF2-40B4-BE49-F238E27FC236}">
                <a16:creationId xmlns:a16="http://schemas.microsoft.com/office/drawing/2014/main" xmlns="" id="{79054665-02A6-4538-9F6E-2BCFFEB5AC42}"/>
              </a:ext>
            </a:extLst>
          </p:cNvPr>
          <p:cNvSpPr>
            <a:spLocks noGrp="1"/>
          </p:cNvSpPr>
          <p:nvPr>
            <p:ph type="sldNum" sz="quarter" idx="12"/>
          </p:nvPr>
        </p:nvSpPr>
        <p:spPr/>
        <p:txBody>
          <a:bodyPr/>
          <a:lstStyle>
            <a:lvl1pPr>
              <a:defRPr>
                <a:solidFill>
                  <a:schemeClr val="tx1"/>
                </a:solidFill>
              </a:defRPr>
            </a:lvl1pPr>
          </a:lstStyle>
          <a:p>
            <a:fld id="{6E5FBA42-EDBB-472F-AAF1-DE1CB7AA361D}" type="slidenum">
              <a:rPr lang="it-IT" altLang="it-IT"/>
              <a:pPr/>
              <a:t>‹N›</a:t>
            </a:fld>
            <a:endParaRPr lang="it-IT" altLang="it-IT"/>
          </a:p>
        </p:txBody>
      </p:sp>
    </p:spTree>
    <p:extLst>
      <p:ext uri="{BB962C8B-B14F-4D97-AF65-F5344CB8AC3E}">
        <p14:creationId xmlns:p14="http://schemas.microsoft.com/office/powerpoint/2010/main" val="314019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xmlns="" id="{C0AA725C-4570-4601-8EDC-D256BA43C710}"/>
              </a:ext>
            </a:extLst>
          </p:cNvPr>
          <p:cNvSpPr>
            <a:spLocks noGrp="1"/>
          </p:cNvSpPr>
          <p:nvPr>
            <p:ph type="dt" sz="half" idx="10"/>
          </p:nvPr>
        </p:nvSpPr>
        <p:spPr/>
        <p:txBody>
          <a:bodyPr/>
          <a:lstStyle>
            <a:lvl1pPr>
              <a:defRPr>
                <a:solidFill>
                  <a:srgbClr val="464646"/>
                </a:solidFill>
              </a:defRPr>
            </a:lvl1pPr>
          </a:lstStyle>
          <a:p>
            <a:pPr>
              <a:defRPr/>
            </a:pPr>
            <a:fld id="{4CADA287-D7DC-4A94-9503-78E7C4C04604}" type="datetimeFigureOut">
              <a:rPr lang="it-IT"/>
              <a:pPr>
                <a:defRPr/>
              </a:pPr>
              <a:t>20/03/2019</a:t>
            </a:fld>
            <a:endParaRPr lang="it-IT"/>
          </a:p>
        </p:txBody>
      </p:sp>
      <p:sp>
        <p:nvSpPr>
          <p:cNvPr id="5" name="Footer Placeholder 4">
            <a:extLst>
              <a:ext uri="{FF2B5EF4-FFF2-40B4-BE49-F238E27FC236}">
                <a16:creationId xmlns:a16="http://schemas.microsoft.com/office/drawing/2014/main" xmlns="" id="{431F12D1-92A8-41CF-A0A5-735261722D7B}"/>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6" name="Slide Number Placeholder 5">
            <a:extLst>
              <a:ext uri="{FF2B5EF4-FFF2-40B4-BE49-F238E27FC236}">
                <a16:creationId xmlns:a16="http://schemas.microsoft.com/office/drawing/2014/main" xmlns="" id="{41F52AB3-BF48-4350-B8AC-80B8DA2DB28D}"/>
              </a:ext>
            </a:extLst>
          </p:cNvPr>
          <p:cNvSpPr>
            <a:spLocks noGrp="1"/>
          </p:cNvSpPr>
          <p:nvPr>
            <p:ph type="sldNum" sz="quarter" idx="12"/>
          </p:nvPr>
        </p:nvSpPr>
        <p:spPr/>
        <p:txBody>
          <a:bodyPr/>
          <a:lstStyle>
            <a:lvl1pPr>
              <a:defRPr>
                <a:solidFill>
                  <a:schemeClr val="tx1"/>
                </a:solidFill>
              </a:defRPr>
            </a:lvl1pPr>
          </a:lstStyle>
          <a:p>
            <a:fld id="{334A56F6-F39D-46DA-9015-13873FBBAEF9}" type="slidenum">
              <a:rPr lang="it-IT" altLang="it-IT"/>
              <a:pPr/>
              <a:t>‹N›</a:t>
            </a:fld>
            <a:endParaRPr lang="it-IT" altLang="it-IT"/>
          </a:p>
        </p:txBody>
      </p:sp>
    </p:spTree>
    <p:extLst>
      <p:ext uri="{BB962C8B-B14F-4D97-AF65-F5344CB8AC3E}">
        <p14:creationId xmlns:p14="http://schemas.microsoft.com/office/powerpoint/2010/main" val="174800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xmlns="" id="{E74DA727-E889-46F7-8696-722915FC7A62}"/>
              </a:ext>
            </a:extLst>
          </p:cNvPr>
          <p:cNvSpPr>
            <a:spLocks noGrp="1"/>
          </p:cNvSpPr>
          <p:nvPr>
            <p:ph type="dt" sz="half" idx="10"/>
          </p:nvPr>
        </p:nvSpPr>
        <p:spPr/>
        <p:txBody>
          <a:bodyPr/>
          <a:lstStyle>
            <a:lvl1pPr>
              <a:defRPr>
                <a:solidFill>
                  <a:srgbClr val="464646"/>
                </a:solidFill>
              </a:defRPr>
            </a:lvl1pPr>
          </a:lstStyle>
          <a:p>
            <a:pPr>
              <a:defRPr/>
            </a:pPr>
            <a:fld id="{8561432D-18AB-4309-87B5-0379DC7AA6E9}" type="datetimeFigureOut">
              <a:rPr lang="it-IT"/>
              <a:pPr>
                <a:defRPr/>
              </a:pPr>
              <a:t>20/03/2019</a:t>
            </a:fld>
            <a:endParaRPr lang="it-IT"/>
          </a:p>
        </p:txBody>
      </p:sp>
      <p:sp>
        <p:nvSpPr>
          <p:cNvPr id="5" name="Footer Placeholder 4">
            <a:extLst>
              <a:ext uri="{FF2B5EF4-FFF2-40B4-BE49-F238E27FC236}">
                <a16:creationId xmlns:a16="http://schemas.microsoft.com/office/drawing/2014/main" xmlns="" id="{9EF9A66A-EBFA-4250-9C07-07FE3A867171}"/>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6" name="Slide Number Placeholder 5">
            <a:extLst>
              <a:ext uri="{FF2B5EF4-FFF2-40B4-BE49-F238E27FC236}">
                <a16:creationId xmlns:a16="http://schemas.microsoft.com/office/drawing/2014/main" xmlns="" id="{5E101255-E6F4-4B4B-B0BF-7FC01A6780E2}"/>
              </a:ext>
            </a:extLst>
          </p:cNvPr>
          <p:cNvSpPr>
            <a:spLocks noGrp="1"/>
          </p:cNvSpPr>
          <p:nvPr>
            <p:ph type="sldNum" sz="quarter" idx="12"/>
          </p:nvPr>
        </p:nvSpPr>
        <p:spPr/>
        <p:txBody>
          <a:bodyPr/>
          <a:lstStyle>
            <a:lvl1pPr>
              <a:defRPr>
                <a:solidFill>
                  <a:schemeClr val="tx1"/>
                </a:solidFill>
              </a:defRPr>
            </a:lvl1pPr>
          </a:lstStyle>
          <a:p>
            <a:fld id="{69475F2B-A63F-44C1-99E1-B8F016254CDA}" type="slidenum">
              <a:rPr lang="it-IT" altLang="it-IT"/>
              <a:pPr/>
              <a:t>‹N›</a:t>
            </a:fld>
            <a:endParaRPr lang="it-IT" altLang="it-IT"/>
          </a:p>
        </p:txBody>
      </p:sp>
    </p:spTree>
    <p:extLst>
      <p:ext uri="{BB962C8B-B14F-4D97-AF65-F5344CB8AC3E}">
        <p14:creationId xmlns:p14="http://schemas.microsoft.com/office/powerpoint/2010/main" val="296699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xmlns="" id="{68566894-42DA-49ED-8725-07F9BD3EE307}"/>
              </a:ext>
            </a:extLst>
          </p:cNvPr>
          <p:cNvSpPr>
            <a:spLocks noGrp="1"/>
          </p:cNvSpPr>
          <p:nvPr>
            <p:ph type="dt" sz="half" idx="10"/>
          </p:nvPr>
        </p:nvSpPr>
        <p:spPr/>
        <p:txBody>
          <a:bodyPr/>
          <a:lstStyle>
            <a:lvl1pPr>
              <a:defRPr>
                <a:solidFill>
                  <a:srgbClr val="464646"/>
                </a:solidFill>
              </a:defRPr>
            </a:lvl1pPr>
          </a:lstStyle>
          <a:p>
            <a:pPr>
              <a:defRPr/>
            </a:pPr>
            <a:fld id="{B6DEB520-FCC7-4081-99E5-574C4B84C1A7}" type="datetimeFigureOut">
              <a:rPr lang="it-IT"/>
              <a:pPr>
                <a:defRPr/>
              </a:pPr>
              <a:t>20/03/2019</a:t>
            </a:fld>
            <a:endParaRPr lang="it-IT"/>
          </a:p>
        </p:txBody>
      </p:sp>
      <p:sp>
        <p:nvSpPr>
          <p:cNvPr id="5" name="Footer Placeholder 4">
            <a:extLst>
              <a:ext uri="{FF2B5EF4-FFF2-40B4-BE49-F238E27FC236}">
                <a16:creationId xmlns:a16="http://schemas.microsoft.com/office/drawing/2014/main" xmlns="" id="{6F009123-0F27-42F0-890D-A6BCB0384AF0}"/>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6" name="Slide Number Placeholder 5">
            <a:extLst>
              <a:ext uri="{FF2B5EF4-FFF2-40B4-BE49-F238E27FC236}">
                <a16:creationId xmlns:a16="http://schemas.microsoft.com/office/drawing/2014/main" xmlns="" id="{6458DC09-1953-4B19-8E7D-FF935649FC86}"/>
              </a:ext>
            </a:extLst>
          </p:cNvPr>
          <p:cNvSpPr>
            <a:spLocks noGrp="1"/>
          </p:cNvSpPr>
          <p:nvPr>
            <p:ph type="sldNum" sz="quarter" idx="12"/>
          </p:nvPr>
        </p:nvSpPr>
        <p:spPr/>
        <p:txBody>
          <a:bodyPr/>
          <a:lstStyle>
            <a:lvl1pPr>
              <a:defRPr>
                <a:solidFill>
                  <a:schemeClr val="tx1"/>
                </a:solidFill>
              </a:defRPr>
            </a:lvl1pPr>
          </a:lstStyle>
          <a:p>
            <a:fld id="{F5ADF845-D5DB-4AC8-9F57-DE9F270730F6}" type="slidenum">
              <a:rPr lang="it-IT" altLang="it-IT"/>
              <a:pPr/>
              <a:t>‹N›</a:t>
            </a:fld>
            <a:endParaRPr lang="it-IT" altLang="it-IT"/>
          </a:p>
        </p:txBody>
      </p:sp>
    </p:spTree>
    <p:extLst>
      <p:ext uri="{BB962C8B-B14F-4D97-AF65-F5344CB8AC3E}">
        <p14:creationId xmlns:p14="http://schemas.microsoft.com/office/powerpoint/2010/main" val="95908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xmlns="" id="{F814C211-4A4B-4E87-AAD3-468AF6FFA4BF}"/>
              </a:ext>
            </a:extLst>
          </p:cNvPr>
          <p:cNvCxnSpPr/>
          <p:nvPr/>
        </p:nvCxnSpPr>
        <p:spPr>
          <a:xfrm>
            <a:off x="1981200" y="4021138"/>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a:extLst>
              <a:ext uri="{FF2B5EF4-FFF2-40B4-BE49-F238E27FC236}">
                <a16:creationId xmlns:a16="http://schemas.microsoft.com/office/drawing/2014/main" xmlns="" id="{058D983B-58EC-4797-BE5A-EBE10FBE53AE}"/>
              </a:ext>
            </a:extLst>
          </p:cNvPr>
          <p:cNvSpPr>
            <a:spLocks noGrp="1"/>
          </p:cNvSpPr>
          <p:nvPr>
            <p:ph type="dt" sz="half" idx="10"/>
          </p:nvPr>
        </p:nvSpPr>
        <p:spPr/>
        <p:txBody>
          <a:bodyPr/>
          <a:lstStyle>
            <a:lvl1pPr>
              <a:defRPr>
                <a:solidFill>
                  <a:srgbClr val="DEF5FA"/>
                </a:solidFill>
              </a:defRPr>
            </a:lvl1pPr>
          </a:lstStyle>
          <a:p>
            <a:pPr>
              <a:defRPr/>
            </a:pPr>
            <a:fld id="{F9EE1CBF-737F-4EA8-AFF4-AE042FD7E2EA}" type="datetimeFigureOut">
              <a:rPr lang="it-IT"/>
              <a:pPr>
                <a:defRPr/>
              </a:pPr>
              <a:t>20/03/2019</a:t>
            </a:fld>
            <a:endParaRPr lang="it-IT"/>
          </a:p>
        </p:txBody>
      </p:sp>
      <p:sp>
        <p:nvSpPr>
          <p:cNvPr id="6" name="Footer Placeholder 4">
            <a:extLst>
              <a:ext uri="{FF2B5EF4-FFF2-40B4-BE49-F238E27FC236}">
                <a16:creationId xmlns:a16="http://schemas.microsoft.com/office/drawing/2014/main" xmlns="" id="{09458E14-5D13-4A49-AF86-38B5CDD79B22}"/>
              </a:ext>
            </a:extLst>
          </p:cNvPr>
          <p:cNvSpPr>
            <a:spLocks noGrp="1"/>
          </p:cNvSpPr>
          <p:nvPr>
            <p:ph type="ftr" sz="quarter" idx="11"/>
          </p:nvPr>
        </p:nvSpPr>
        <p:spPr/>
        <p:txBody>
          <a:bodyPr/>
          <a:lstStyle>
            <a:lvl1pPr>
              <a:defRPr>
                <a:solidFill>
                  <a:srgbClr val="DEF5FA"/>
                </a:solidFill>
              </a:defRPr>
            </a:lvl1pPr>
          </a:lstStyle>
          <a:p>
            <a:pPr>
              <a:defRPr/>
            </a:pPr>
            <a:endParaRPr lang="it-IT"/>
          </a:p>
        </p:txBody>
      </p:sp>
      <p:sp>
        <p:nvSpPr>
          <p:cNvPr id="7" name="Slide Number Placeholder 5">
            <a:extLst>
              <a:ext uri="{FF2B5EF4-FFF2-40B4-BE49-F238E27FC236}">
                <a16:creationId xmlns:a16="http://schemas.microsoft.com/office/drawing/2014/main" xmlns="" id="{DBE6A371-70A7-412E-92C3-3DCD6AE73AA2}"/>
              </a:ext>
            </a:extLst>
          </p:cNvPr>
          <p:cNvSpPr>
            <a:spLocks noGrp="1"/>
          </p:cNvSpPr>
          <p:nvPr>
            <p:ph type="sldNum" sz="quarter" idx="12"/>
          </p:nvPr>
        </p:nvSpPr>
        <p:spPr/>
        <p:txBody>
          <a:bodyPr/>
          <a:lstStyle>
            <a:lvl1pPr>
              <a:defRPr>
                <a:solidFill>
                  <a:schemeClr val="tx1"/>
                </a:solidFill>
              </a:defRPr>
            </a:lvl1pPr>
          </a:lstStyle>
          <a:p>
            <a:fld id="{5AC24569-F2E0-499A-8DF3-154A5161F204}" type="slidenum">
              <a:rPr lang="it-IT" altLang="it-IT"/>
              <a:pPr/>
              <a:t>‹N›</a:t>
            </a:fld>
            <a:endParaRPr lang="it-IT" altLang="it-IT"/>
          </a:p>
        </p:txBody>
      </p:sp>
    </p:spTree>
    <p:extLst>
      <p:ext uri="{BB962C8B-B14F-4D97-AF65-F5344CB8AC3E}">
        <p14:creationId xmlns:p14="http://schemas.microsoft.com/office/powerpoint/2010/main" val="189101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a:extLst>
              <a:ext uri="{FF2B5EF4-FFF2-40B4-BE49-F238E27FC236}">
                <a16:creationId xmlns:a16="http://schemas.microsoft.com/office/drawing/2014/main" xmlns="" id="{04D55F25-A9D6-4CDF-90C4-4656F91D10B0}"/>
              </a:ext>
            </a:extLst>
          </p:cNvPr>
          <p:cNvSpPr>
            <a:spLocks noGrp="1"/>
          </p:cNvSpPr>
          <p:nvPr>
            <p:ph type="dt" sz="half" idx="10"/>
          </p:nvPr>
        </p:nvSpPr>
        <p:spPr/>
        <p:txBody>
          <a:bodyPr/>
          <a:lstStyle>
            <a:lvl1pPr>
              <a:defRPr>
                <a:solidFill>
                  <a:srgbClr val="464646"/>
                </a:solidFill>
              </a:defRPr>
            </a:lvl1pPr>
          </a:lstStyle>
          <a:p>
            <a:pPr>
              <a:defRPr/>
            </a:pPr>
            <a:fld id="{8F0C975D-F13F-4F97-BDBB-544FF40E9CD8}" type="datetimeFigureOut">
              <a:rPr lang="it-IT"/>
              <a:pPr>
                <a:defRPr/>
              </a:pPr>
              <a:t>20/03/2019</a:t>
            </a:fld>
            <a:endParaRPr lang="it-IT"/>
          </a:p>
        </p:txBody>
      </p:sp>
      <p:sp>
        <p:nvSpPr>
          <p:cNvPr id="6" name="Footer Placeholder 5">
            <a:extLst>
              <a:ext uri="{FF2B5EF4-FFF2-40B4-BE49-F238E27FC236}">
                <a16:creationId xmlns:a16="http://schemas.microsoft.com/office/drawing/2014/main" xmlns="" id="{33367E00-53BB-404D-B756-66E1FB6BCFE1}"/>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7" name="Slide Number Placeholder 6">
            <a:extLst>
              <a:ext uri="{FF2B5EF4-FFF2-40B4-BE49-F238E27FC236}">
                <a16:creationId xmlns:a16="http://schemas.microsoft.com/office/drawing/2014/main" xmlns="" id="{2B630EEA-FA62-435A-A459-BBFEDE676BC0}"/>
              </a:ext>
            </a:extLst>
          </p:cNvPr>
          <p:cNvSpPr>
            <a:spLocks noGrp="1"/>
          </p:cNvSpPr>
          <p:nvPr>
            <p:ph type="sldNum" sz="quarter" idx="12"/>
          </p:nvPr>
        </p:nvSpPr>
        <p:spPr/>
        <p:txBody>
          <a:bodyPr/>
          <a:lstStyle>
            <a:lvl1pPr>
              <a:defRPr>
                <a:solidFill>
                  <a:schemeClr val="tx1"/>
                </a:solidFill>
              </a:defRPr>
            </a:lvl1pPr>
          </a:lstStyle>
          <a:p>
            <a:fld id="{DC13D0BB-6D36-441C-98D7-EFDA24552676}" type="slidenum">
              <a:rPr lang="it-IT" altLang="it-IT"/>
              <a:pPr/>
              <a:t>‹N›</a:t>
            </a:fld>
            <a:endParaRPr lang="it-IT" altLang="it-IT"/>
          </a:p>
        </p:txBody>
      </p:sp>
    </p:spTree>
    <p:extLst>
      <p:ext uri="{BB962C8B-B14F-4D97-AF65-F5344CB8AC3E}">
        <p14:creationId xmlns:p14="http://schemas.microsoft.com/office/powerpoint/2010/main" val="70745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a:extLst>
              <a:ext uri="{FF2B5EF4-FFF2-40B4-BE49-F238E27FC236}">
                <a16:creationId xmlns:a16="http://schemas.microsoft.com/office/drawing/2014/main" xmlns="" id="{0103DF33-1AB4-4E7C-B143-ACD0A387FD2A}"/>
              </a:ext>
            </a:extLst>
          </p:cNvPr>
          <p:cNvSpPr>
            <a:spLocks noGrp="1"/>
          </p:cNvSpPr>
          <p:nvPr>
            <p:ph type="dt" sz="half" idx="10"/>
          </p:nvPr>
        </p:nvSpPr>
        <p:spPr/>
        <p:txBody>
          <a:bodyPr/>
          <a:lstStyle>
            <a:lvl1pPr>
              <a:defRPr>
                <a:solidFill>
                  <a:srgbClr val="464646"/>
                </a:solidFill>
              </a:defRPr>
            </a:lvl1pPr>
          </a:lstStyle>
          <a:p>
            <a:pPr>
              <a:defRPr/>
            </a:pPr>
            <a:fld id="{3C65C04C-6A8B-496C-843D-DA7900106779}" type="datetimeFigureOut">
              <a:rPr lang="it-IT"/>
              <a:pPr>
                <a:defRPr/>
              </a:pPr>
              <a:t>20/03/2019</a:t>
            </a:fld>
            <a:endParaRPr lang="it-IT"/>
          </a:p>
        </p:txBody>
      </p:sp>
      <p:sp>
        <p:nvSpPr>
          <p:cNvPr id="8" name="Footer Placeholder 7">
            <a:extLst>
              <a:ext uri="{FF2B5EF4-FFF2-40B4-BE49-F238E27FC236}">
                <a16:creationId xmlns:a16="http://schemas.microsoft.com/office/drawing/2014/main" xmlns="" id="{1C1080A4-50BC-4D1F-9595-833B446984E4}"/>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9" name="Slide Number Placeholder 8">
            <a:extLst>
              <a:ext uri="{FF2B5EF4-FFF2-40B4-BE49-F238E27FC236}">
                <a16:creationId xmlns:a16="http://schemas.microsoft.com/office/drawing/2014/main" xmlns="" id="{2D4D4556-82F0-4318-8E5C-541451E7FCBE}"/>
              </a:ext>
            </a:extLst>
          </p:cNvPr>
          <p:cNvSpPr>
            <a:spLocks noGrp="1"/>
          </p:cNvSpPr>
          <p:nvPr>
            <p:ph type="sldNum" sz="quarter" idx="12"/>
          </p:nvPr>
        </p:nvSpPr>
        <p:spPr/>
        <p:txBody>
          <a:bodyPr/>
          <a:lstStyle>
            <a:lvl1pPr>
              <a:defRPr>
                <a:solidFill>
                  <a:schemeClr val="tx1"/>
                </a:solidFill>
              </a:defRPr>
            </a:lvl1pPr>
          </a:lstStyle>
          <a:p>
            <a:fld id="{E96D4262-8135-4EBF-9BE8-A98CB240EB8F}" type="slidenum">
              <a:rPr lang="it-IT" altLang="it-IT"/>
              <a:pPr/>
              <a:t>‹N›</a:t>
            </a:fld>
            <a:endParaRPr lang="it-IT" altLang="it-IT"/>
          </a:p>
        </p:txBody>
      </p:sp>
    </p:spTree>
    <p:extLst>
      <p:ext uri="{BB962C8B-B14F-4D97-AF65-F5344CB8AC3E}">
        <p14:creationId xmlns:p14="http://schemas.microsoft.com/office/powerpoint/2010/main" val="304022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a:extLst>
              <a:ext uri="{FF2B5EF4-FFF2-40B4-BE49-F238E27FC236}">
                <a16:creationId xmlns:a16="http://schemas.microsoft.com/office/drawing/2014/main" xmlns="" id="{5A5A5E33-CB3E-43C5-B325-4910F85F29BB}"/>
              </a:ext>
            </a:extLst>
          </p:cNvPr>
          <p:cNvSpPr>
            <a:spLocks noGrp="1"/>
          </p:cNvSpPr>
          <p:nvPr>
            <p:ph type="dt" sz="half" idx="10"/>
          </p:nvPr>
        </p:nvSpPr>
        <p:spPr/>
        <p:txBody>
          <a:bodyPr/>
          <a:lstStyle>
            <a:lvl1pPr>
              <a:defRPr>
                <a:solidFill>
                  <a:srgbClr val="464646"/>
                </a:solidFill>
              </a:defRPr>
            </a:lvl1pPr>
          </a:lstStyle>
          <a:p>
            <a:pPr>
              <a:defRPr/>
            </a:pPr>
            <a:fld id="{9DEB55D1-8FB2-43D7-B5D6-3D34F36B230B}" type="datetimeFigureOut">
              <a:rPr lang="it-IT"/>
              <a:pPr>
                <a:defRPr/>
              </a:pPr>
              <a:t>20/03/2019</a:t>
            </a:fld>
            <a:endParaRPr lang="it-IT"/>
          </a:p>
        </p:txBody>
      </p:sp>
      <p:sp>
        <p:nvSpPr>
          <p:cNvPr id="4" name="Footer Placeholder 3">
            <a:extLst>
              <a:ext uri="{FF2B5EF4-FFF2-40B4-BE49-F238E27FC236}">
                <a16:creationId xmlns:a16="http://schemas.microsoft.com/office/drawing/2014/main" xmlns="" id="{E90FC118-5770-47B0-8CC6-B3FB427E639A}"/>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5" name="Slide Number Placeholder 4">
            <a:extLst>
              <a:ext uri="{FF2B5EF4-FFF2-40B4-BE49-F238E27FC236}">
                <a16:creationId xmlns:a16="http://schemas.microsoft.com/office/drawing/2014/main" xmlns="" id="{1EF5DD59-AE7D-483E-9B38-087EF11E0572}"/>
              </a:ext>
            </a:extLst>
          </p:cNvPr>
          <p:cNvSpPr>
            <a:spLocks noGrp="1"/>
          </p:cNvSpPr>
          <p:nvPr>
            <p:ph type="sldNum" sz="quarter" idx="12"/>
          </p:nvPr>
        </p:nvSpPr>
        <p:spPr/>
        <p:txBody>
          <a:bodyPr/>
          <a:lstStyle>
            <a:lvl1pPr>
              <a:defRPr>
                <a:solidFill>
                  <a:schemeClr val="tx1"/>
                </a:solidFill>
              </a:defRPr>
            </a:lvl1pPr>
          </a:lstStyle>
          <a:p>
            <a:fld id="{CEEAF8F3-CCB2-440E-81E7-5A00B585312D}" type="slidenum">
              <a:rPr lang="it-IT" altLang="it-IT"/>
              <a:pPr/>
              <a:t>‹N›</a:t>
            </a:fld>
            <a:endParaRPr lang="it-IT" altLang="it-IT"/>
          </a:p>
        </p:txBody>
      </p:sp>
    </p:spTree>
    <p:extLst>
      <p:ext uri="{BB962C8B-B14F-4D97-AF65-F5344CB8AC3E}">
        <p14:creationId xmlns:p14="http://schemas.microsoft.com/office/powerpoint/2010/main" val="36453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FB3ADB-CC1A-4677-8387-E05AD7214110}"/>
              </a:ext>
            </a:extLst>
          </p:cNvPr>
          <p:cNvSpPr>
            <a:spLocks noGrp="1"/>
          </p:cNvSpPr>
          <p:nvPr>
            <p:ph type="dt" sz="half" idx="10"/>
          </p:nvPr>
        </p:nvSpPr>
        <p:spPr/>
        <p:txBody>
          <a:bodyPr/>
          <a:lstStyle>
            <a:lvl1pPr>
              <a:defRPr>
                <a:solidFill>
                  <a:srgbClr val="464646"/>
                </a:solidFill>
              </a:defRPr>
            </a:lvl1pPr>
          </a:lstStyle>
          <a:p>
            <a:pPr>
              <a:defRPr/>
            </a:pPr>
            <a:fld id="{CF4F11DB-B7F1-4998-9CCF-0083D25D72A6}" type="datetimeFigureOut">
              <a:rPr lang="it-IT"/>
              <a:pPr>
                <a:defRPr/>
              </a:pPr>
              <a:t>20/03/2019</a:t>
            </a:fld>
            <a:endParaRPr lang="it-IT"/>
          </a:p>
        </p:txBody>
      </p:sp>
      <p:sp>
        <p:nvSpPr>
          <p:cNvPr id="3" name="Footer Placeholder 2">
            <a:extLst>
              <a:ext uri="{FF2B5EF4-FFF2-40B4-BE49-F238E27FC236}">
                <a16:creationId xmlns:a16="http://schemas.microsoft.com/office/drawing/2014/main" xmlns="" id="{DB97604B-A8BF-4488-9142-BEBA82403193}"/>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4" name="Slide Number Placeholder 3">
            <a:extLst>
              <a:ext uri="{FF2B5EF4-FFF2-40B4-BE49-F238E27FC236}">
                <a16:creationId xmlns:a16="http://schemas.microsoft.com/office/drawing/2014/main" xmlns="" id="{0B2C67F6-C00E-4702-B21C-C0595C56C4C9}"/>
              </a:ext>
            </a:extLst>
          </p:cNvPr>
          <p:cNvSpPr>
            <a:spLocks noGrp="1"/>
          </p:cNvSpPr>
          <p:nvPr>
            <p:ph type="sldNum" sz="quarter" idx="12"/>
          </p:nvPr>
        </p:nvSpPr>
        <p:spPr/>
        <p:txBody>
          <a:bodyPr/>
          <a:lstStyle>
            <a:lvl1pPr>
              <a:defRPr>
                <a:solidFill>
                  <a:schemeClr val="tx1"/>
                </a:solidFill>
              </a:defRPr>
            </a:lvl1pPr>
          </a:lstStyle>
          <a:p>
            <a:fld id="{4C95F9FA-1751-4F96-A358-6AA483BC30BC}" type="slidenum">
              <a:rPr lang="it-IT" altLang="it-IT"/>
              <a:pPr/>
              <a:t>‹N›</a:t>
            </a:fld>
            <a:endParaRPr lang="it-IT" altLang="it-IT"/>
          </a:p>
        </p:txBody>
      </p:sp>
    </p:spTree>
    <p:extLst>
      <p:ext uri="{BB962C8B-B14F-4D97-AF65-F5344CB8AC3E}">
        <p14:creationId xmlns:p14="http://schemas.microsoft.com/office/powerpoint/2010/main" val="24607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a:extLst>
              <a:ext uri="{FF2B5EF4-FFF2-40B4-BE49-F238E27FC236}">
                <a16:creationId xmlns:a16="http://schemas.microsoft.com/office/drawing/2014/main" xmlns="" id="{6CE4E9A6-908B-4008-9529-F1DFEFE4FA93}"/>
              </a:ext>
            </a:extLst>
          </p:cNvPr>
          <p:cNvSpPr>
            <a:spLocks noGrp="1"/>
          </p:cNvSpPr>
          <p:nvPr>
            <p:ph type="dt" sz="half" idx="10"/>
          </p:nvPr>
        </p:nvSpPr>
        <p:spPr/>
        <p:txBody>
          <a:bodyPr/>
          <a:lstStyle>
            <a:lvl1pPr>
              <a:defRPr>
                <a:solidFill>
                  <a:srgbClr val="464646"/>
                </a:solidFill>
              </a:defRPr>
            </a:lvl1pPr>
          </a:lstStyle>
          <a:p>
            <a:pPr>
              <a:defRPr/>
            </a:pPr>
            <a:fld id="{B51E80F5-5C0A-43D4-9B7B-6C0F757C0182}" type="datetimeFigureOut">
              <a:rPr lang="it-IT"/>
              <a:pPr>
                <a:defRPr/>
              </a:pPr>
              <a:t>20/03/2019</a:t>
            </a:fld>
            <a:endParaRPr lang="it-IT"/>
          </a:p>
        </p:txBody>
      </p:sp>
      <p:sp>
        <p:nvSpPr>
          <p:cNvPr id="6" name="Footer Placeholder 5">
            <a:extLst>
              <a:ext uri="{FF2B5EF4-FFF2-40B4-BE49-F238E27FC236}">
                <a16:creationId xmlns:a16="http://schemas.microsoft.com/office/drawing/2014/main" xmlns="" id="{125DC7A0-2090-4A55-9B63-4C6208B749F8}"/>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7" name="Slide Number Placeholder 6">
            <a:extLst>
              <a:ext uri="{FF2B5EF4-FFF2-40B4-BE49-F238E27FC236}">
                <a16:creationId xmlns:a16="http://schemas.microsoft.com/office/drawing/2014/main" xmlns="" id="{7BF27EAE-BD1D-479B-9150-69F7B68EE8D5}"/>
              </a:ext>
            </a:extLst>
          </p:cNvPr>
          <p:cNvSpPr>
            <a:spLocks noGrp="1"/>
          </p:cNvSpPr>
          <p:nvPr>
            <p:ph type="sldNum" sz="quarter" idx="12"/>
          </p:nvPr>
        </p:nvSpPr>
        <p:spPr/>
        <p:txBody>
          <a:bodyPr/>
          <a:lstStyle>
            <a:lvl1pPr>
              <a:defRPr>
                <a:solidFill>
                  <a:schemeClr val="tx1"/>
                </a:solidFill>
              </a:defRPr>
            </a:lvl1pPr>
          </a:lstStyle>
          <a:p>
            <a:fld id="{443C156C-76DC-46B5-A004-1A4100F6B381}" type="slidenum">
              <a:rPr lang="it-IT" altLang="it-IT"/>
              <a:pPr/>
              <a:t>‹N›</a:t>
            </a:fld>
            <a:endParaRPr lang="it-IT" altLang="it-IT"/>
          </a:p>
        </p:txBody>
      </p:sp>
    </p:spTree>
    <p:extLst>
      <p:ext uri="{BB962C8B-B14F-4D97-AF65-F5344CB8AC3E}">
        <p14:creationId xmlns:p14="http://schemas.microsoft.com/office/powerpoint/2010/main" val="27854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a:extLst>
              <a:ext uri="{FF2B5EF4-FFF2-40B4-BE49-F238E27FC236}">
                <a16:creationId xmlns:a16="http://schemas.microsoft.com/office/drawing/2014/main" xmlns="" id="{0F7F99EB-B436-465A-8A7B-7358054C83E0}"/>
              </a:ext>
            </a:extLst>
          </p:cNvPr>
          <p:cNvSpPr>
            <a:spLocks noGrp="1"/>
          </p:cNvSpPr>
          <p:nvPr>
            <p:ph type="dt" sz="half" idx="10"/>
          </p:nvPr>
        </p:nvSpPr>
        <p:spPr/>
        <p:txBody>
          <a:bodyPr/>
          <a:lstStyle>
            <a:lvl1pPr>
              <a:defRPr>
                <a:solidFill>
                  <a:srgbClr val="464646"/>
                </a:solidFill>
              </a:defRPr>
            </a:lvl1pPr>
          </a:lstStyle>
          <a:p>
            <a:pPr>
              <a:defRPr/>
            </a:pPr>
            <a:fld id="{632E51DF-AA33-48E4-B097-1D0F08F2DDB3}" type="datetimeFigureOut">
              <a:rPr lang="it-IT"/>
              <a:pPr>
                <a:defRPr/>
              </a:pPr>
              <a:t>20/03/2019</a:t>
            </a:fld>
            <a:endParaRPr lang="it-IT"/>
          </a:p>
        </p:txBody>
      </p:sp>
      <p:sp>
        <p:nvSpPr>
          <p:cNvPr id="6" name="Footer Placeholder 5">
            <a:extLst>
              <a:ext uri="{FF2B5EF4-FFF2-40B4-BE49-F238E27FC236}">
                <a16:creationId xmlns:a16="http://schemas.microsoft.com/office/drawing/2014/main" xmlns="" id="{C6AD16FC-6A8D-4412-8AB1-CF4C180337B8}"/>
              </a:ext>
            </a:extLst>
          </p:cNvPr>
          <p:cNvSpPr>
            <a:spLocks noGrp="1"/>
          </p:cNvSpPr>
          <p:nvPr>
            <p:ph type="ftr" sz="quarter" idx="11"/>
          </p:nvPr>
        </p:nvSpPr>
        <p:spPr/>
        <p:txBody>
          <a:bodyPr/>
          <a:lstStyle>
            <a:lvl1pPr>
              <a:defRPr>
                <a:solidFill>
                  <a:srgbClr val="464646"/>
                </a:solidFill>
              </a:defRPr>
            </a:lvl1pPr>
          </a:lstStyle>
          <a:p>
            <a:pPr>
              <a:defRPr/>
            </a:pPr>
            <a:endParaRPr lang="it-IT"/>
          </a:p>
        </p:txBody>
      </p:sp>
      <p:sp>
        <p:nvSpPr>
          <p:cNvPr id="7" name="Slide Number Placeholder 6">
            <a:extLst>
              <a:ext uri="{FF2B5EF4-FFF2-40B4-BE49-F238E27FC236}">
                <a16:creationId xmlns:a16="http://schemas.microsoft.com/office/drawing/2014/main" xmlns="" id="{51FE5E93-DE13-4521-9CE9-D73E933918EC}"/>
              </a:ext>
            </a:extLst>
          </p:cNvPr>
          <p:cNvSpPr>
            <a:spLocks noGrp="1"/>
          </p:cNvSpPr>
          <p:nvPr>
            <p:ph type="sldNum" sz="quarter" idx="12"/>
          </p:nvPr>
        </p:nvSpPr>
        <p:spPr/>
        <p:txBody>
          <a:bodyPr/>
          <a:lstStyle>
            <a:lvl1pPr>
              <a:defRPr>
                <a:solidFill>
                  <a:schemeClr val="tx1"/>
                </a:solidFill>
              </a:defRPr>
            </a:lvl1pPr>
          </a:lstStyle>
          <a:p>
            <a:fld id="{626A03D4-B6F3-440D-92C3-3AECEC51A08E}" type="slidenum">
              <a:rPr lang="it-IT" altLang="it-IT"/>
              <a:pPr/>
              <a:t>‹N›</a:t>
            </a:fld>
            <a:endParaRPr lang="it-IT" altLang="it-IT"/>
          </a:p>
        </p:txBody>
      </p:sp>
    </p:spTree>
    <p:extLst>
      <p:ext uri="{BB962C8B-B14F-4D97-AF65-F5344CB8AC3E}">
        <p14:creationId xmlns:p14="http://schemas.microsoft.com/office/powerpoint/2010/main" val="113198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5FA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246A394-24EC-4A78-9BFF-3DF3C82BB46A}"/>
              </a:ext>
            </a:extLst>
          </p:cNvPr>
          <p:cNvSpPr>
            <a:spLocks noChangeAspect="1"/>
          </p:cNvSpPr>
          <p:nvPr/>
        </p:nvSpPr>
        <p:spPr>
          <a:xfrm>
            <a:off x="231775" y="244475"/>
            <a:ext cx="11723688" cy="63769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xmlns="" id="{F045FE12-FB02-4338-A38B-12652CBFE420}"/>
              </a:ext>
            </a:extLst>
          </p:cNvPr>
          <p:cNvSpPr>
            <a:spLocks noGrp="1"/>
          </p:cNvSpPr>
          <p:nvPr>
            <p:ph type="title"/>
          </p:nvPr>
        </p:nvSpPr>
        <p:spPr bwMode="auto">
          <a:xfrm>
            <a:off x="1143000" y="609600"/>
            <a:ext cx="98758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8" name="Text Placeholder 2">
            <a:extLst>
              <a:ext uri="{FF2B5EF4-FFF2-40B4-BE49-F238E27FC236}">
                <a16:creationId xmlns:a16="http://schemas.microsoft.com/office/drawing/2014/main" xmlns="" id="{38345BF9-56F7-4CB9-B044-0FBBF010E3A9}"/>
              </a:ext>
            </a:extLst>
          </p:cNvPr>
          <p:cNvSpPr>
            <a:spLocks noGrp="1"/>
          </p:cNvSpPr>
          <p:nvPr>
            <p:ph type="body" idx="1"/>
          </p:nvPr>
        </p:nvSpPr>
        <p:spPr bwMode="auto">
          <a:xfrm>
            <a:off x="1143000" y="2057400"/>
            <a:ext cx="9872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a:extLst>
              <a:ext uri="{FF2B5EF4-FFF2-40B4-BE49-F238E27FC236}">
                <a16:creationId xmlns:a16="http://schemas.microsoft.com/office/drawing/2014/main" xmlns="" id="{660F349E-417C-4C9C-BAB4-A58CB0229BCD}"/>
              </a:ext>
            </a:extLst>
          </p:cNvPr>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8FE1B967-A397-483A-B147-67E49C060AF3}" type="datetimeFigureOut">
              <a:rPr lang="it-IT"/>
              <a:pPr>
                <a:defRPr/>
              </a:pPr>
              <a:t>20/03/2019</a:t>
            </a:fld>
            <a:endParaRPr lang="it-IT"/>
          </a:p>
        </p:txBody>
      </p:sp>
      <p:sp>
        <p:nvSpPr>
          <p:cNvPr id="5" name="Footer Placeholder 4">
            <a:extLst>
              <a:ext uri="{FF2B5EF4-FFF2-40B4-BE49-F238E27FC236}">
                <a16:creationId xmlns:a16="http://schemas.microsoft.com/office/drawing/2014/main" xmlns="" id="{70A57A04-4F20-430D-9EC5-46F1106AB40E}"/>
              </a:ext>
            </a:extLst>
          </p:cNvPr>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it-IT"/>
          </a:p>
        </p:txBody>
      </p:sp>
      <p:sp>
        <p:nvSpPr>
          <p:cNvPr id="6" name="Slide Number Placeholder 5">
            <a:extLst>
              <a:ext uri="{FF2B5EF4-FFF2-40B4-BE49-F238E27FC236}">
                <a16:creationId xmlns:a16="http://schemas.microsoft.com/office/drawing/2014/main" xmlns="" id="{09211640-2058-480C-BA47-CC6D5C285DA9}"/>
              </a:ext>
            </a:extLst>
          </p:cNvPr>
          <p:cNvSpPr>
            <a:spLocks noGrp="1"/>
          </p:cNvSpPr>
          <p:nvPr>
            <p:ph type="sldNum" sz="quarter" idx="4"/>
          </p:nvPr>
        </p:nvSpPr>
        <p:spPr>
          <a:xfrm>
            <a:off x="9329738" y="6224588"/>
            <a:ext cx="17065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43E65DE3-DB84-4CB5-BB13-D5DA8CF9EC1C}"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5386" r:id="rId1"/>
    <p:sldLayoutId id="2147485387" r:id="rId2"/>
    <p:sldLayoutId id="2147485388" r:id="rId3"/>
    <p:sldLayoutId id="2147485389" r:id="rId4"/>
    <p:sldLayoutId id="2147485390" r:id="rId5"/>
    <p:sldLayoutId id="2147485391" r:id="rId6"/>
    <p:sldLayoutId id="2147485392" r:id="rId7"/>
    <p:sldLayoutId id="2147485393" r:id="rId8"/>
    <p:sldLayoutId id="2147485394" r:id="rId9"/>
    <p:sldLayoutId id="2147485395" r:id="rId10"/>
    <p:sldLayoutId id="214748539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orbel" panose="020B0503020204020204" pitchFamily="34" charset="0"/>
        </a:defRPr>
      </a:lvl2pPr>
      <a:lvl3pPr algn="l" rtl="0" eaLnBrk="0" fontAlgn="base" hangingPunct="0">
        <a:lnSpc>
          <a:spcPct val="90000"/>
        </a:lnSpc>
        <a:spcBef>
          <a:spcPct val="0"/>
        </a:spcBef>
        <a:spcAft>
          <a:spcPct val="0"/>
        </a:spcAft>
        <a:defRPr sz="4400">
          <a:solidFill>
            <a:schemeClr val="tx1"/>
          </a:solidFill>
          <a:latin typeface="Corbel" panose="020B0503020204020204" pitchFamily="34" charset="0"/>
        </a:defRPr>
      </a:lvl3pPr>
      <a:lvl4pPr algn="l" rtl="0" eaLnBrk="0" fontAlgn="base" hangingPunct="0">
        <a:lnSpc>
          <a:spcPct val="90000"/>
        </a:lnSpc>
        <a:spcBef>
          <a:spcPct val="0"/>
        </a:spcBef>
        <a:spcAft>
          <a:spcPct val="0"/>
        </a:spcAft>
        <a:defRPr sz="4400">
          <a:solidFill>
            <a:schemeClr val="tx1"/>
          </a:solidFill>
          <a:latin typeface="Corbel" panose="020B0503020204020204" pitchFamily="34" charset="0"/>
        </a:defRPr>
      </a:lvl4pPr>
      <a:lvl5pPr algn="l" rtl="0" eaLnBrk="0" fontAlgn="base" hangingPunct="0">
        <a:lnSpc>
          <a:spcPct val="90000"/>
        </a:lnSpc>
        <a:spcBef>
          <a:spcPct val="0"/>
        </a:spcBef>
        <a:spcAft>
          <a:spcPct val="0"/>
        </a:spcAft>
        <a:defRPr sz="4400">
          <a:solidFill>
            <a:schemeClr val="tx1"/>
          </a:solidFill>
          <a:latin typeface="Corbel" panose="020B0503020204020204" pitchFamily="34" charset="0"/>
        </a:defRPr>
      </a:lvl5pPr>
      <a:lvl6pPr marL="457200" algn="l" rtl="0" fontAlgn="base">
        <a:lnSpc>
          <a:spcPct val="90000"/>
        </a:lnSpc>
        <a:spcBef>
          <a:spcPct val="0"/>
        </a:spcBef>
        <a:spcAft>
          <a:spcPct val="0"/>
        </a:spcAft>
        <a:defRPr sz="4400">
          <a:solidFill>
            <a:schemeClr val="tx1"/>
          </a:solidFill>
          <a:latin typeface="Corbel" panose="020B0503020204020204" pitchFamily="34" charset="0"/>
        </a:defRPr>
      </a:lvl6pPr>
      <a:lvl7pPr marL="914400" algn="l" rtl="0" fontAlgn="base">
        <a:lnSpc>
          <a:spcPct val="90000"/>
        </a:lnSpc>
        <a:spcBef>
          <a:spcPct val="0"/>
        </a:spcBef>
        <a:spcAft>
          <a:spcPct val="0"/>
        </a:spcAft>
        <a:defRPr sz="4400">
          <a:solidFill>
            <a:schemeClr val="tx1"/>
          </a:solidFill>
          <a:latin typeface="Corbel" panose="020B0503020204020204" pitchFamily="34" charset="0"/>
        </a:defRPr>
      </a:lvl7pPr>
      <a:lvl8pPr marL="1371600" algn="l" rtl="0" fontAlgn="base">
        <a:lnSpc>
          <a:spcPct val="90000"/>
        </a:lnSpc>
        <a:spcBef>
          <a:spcPct val="0"/>
        </a:spcBef>
        <a:spcAft>
          <a:spcPct val="0"/>
        </a:spcAft>
        <a:defRPr sz="4400">
          <a:solidFill>
            <a:schemeClr val="tx1"/>
          </a:solidFill>
          <a:latin typeface="Corbel" panose="020B0503020204020204" pitchFamily="34" charset="0"/>
        </a:defRPr>
      </a:lvl8pPr>
      <a:lvl9pPr marL="1828800" algn="l"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228600" indent="-182563" algn="l" rtl="0" eaLnBrk="0" fontAlgn="base" hangingPunct="0">
        <a:lnSpc>
          <a:spcPct val="90000"/>
        </a:lnSpc>
        <a:spcBef>
          <a:spcPts val="1400"/>
        </a:spcBef>
        <a:spcAft>
          <a:spcPct val="0"/>
        </a:spcAft>
        <a:buClr>
          <a:schemeClr val="tx1"/>
        </a:buClr>
        <a:buSzPct val="80000"/>
        <a:buFont typeface="Corbel" panose="020B0503020204020204" pitchFamily="34" charset="0"/>
        <a:buChar char="•"/>
        <a:defRPr sz="2200" kern="1200">
          <a:solidFill>
            <a:schemeClr val="tx1"/>
          </a:solidFill>
          <a:latin typeface="+mn-lt"/>
          <a:ea typeface="+mn-ea"/>
          <a:cs typeface="+mn-cs"/>
        </a:defRPr>
      </a:lvl1pPr>
      <a:lvl2pPr marL="457200" indent="-182563" algn="l" rtl="0" eaLnBrk="0" fontAlgn="base" hangingPunct="0">
        <a:lnSpc>
          <a:spcPct val="90000"/>
        </a:lnSpc>
        <a:spcBef>
          <a:spcPts val="200"/>
        </a:spcBef>
        <a:spcAft>
          <a:spcPts val="400"/>
        </a:spcAft>
        <a:buClr>
          <a:schemeClr val="tx1"/>
        </a:buClr>
        <a:buSzPct val="80000"/>
        <a:buFont typeface="Corbel" panose="020B0503020204020204" pitchFamily="34" charset="0"/>
        <a:buChar char="•"/>
        <a:defRPr sz="2000" kern="1200">
          <a:solidFill>
            <a:schemeClr val="tx1"/>
          </a:solidFill>
          <a:latin typeface="+mn-lt"/>
          <a:ea typeface="+mn-ea"/>
          <a:cs typeface="+mn-cs"/>
        </a:defRPr>
      </a:lvl2pPr>
      <a:lvl3pPr marL="730250" indent="-182563" algn="l" rtl="0" eaLnBrk="0" fontAlgn="base" hangingPunct="0">
        <a:lnSpc>
          <a:spcPct val="90000"/>
        </a:lnSpc>
        <a:spcBef>
          <a:spcPts val="200"/>
        </a:spcBef>
        <a:spcAft>
          <a:spcPts val="400"/>
        </a:spcAft>
        <a:buClr>
          <a:schemeClr val="tx1"/>
        </a:buClr>
        <a:buSzPct val="80000"/>
        <a:buFont typeface="Corbel" panose="020B0503020204020204" pitchFamily="34" charset="0"/>
        <a:buChar char="•"/>
        <a:defRPr kern="1200">
          <a:solidFill>
            <a:schemeClr val="tx1"/>
          </a:solidFill>
          <a:latin typeface="+mn-lt"/>
          <a:ea typeface="+mn-ea"/>
          <a:cs typeface="+mn-cs"/>
        </a:defRPr>
      </a:lvl3pPr>
      <a:lvl4pPr marL="1004888" indent="-182563" algn="l" rtl="0" eaLnBrk="0" fontAlgn="base" hangingPunct="0">
        <a:lnSpc>
          <a:spcPct val="90000"/>
        </a:lnSpc>
        <a:spcBef>
          <a:spcPts val="200"/>
        </a:spcBef>
        <a:spcAft>
          <a:spcPts val="400"/>
        </a:spcAft>
        <a:buClr>
          <a:schemeClr val="tx1"/>
        </a:buClr>
        <a:buSzPct val="80000"/>
        <a:buFont typeface="Corbel" panose="020B0503020204020204" pitchFamily="34" charset="0"/>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200"/>
        </a:spcBef>
        <a:spcAft>
          <a:spcPts val="400"/>
        </a:spcAft>
        <a:buClr>
          <a:schemeClr val="tx1"/>
        </a:buClr>
        <a:buSzPct val="80000"/>
        <a:buFont typeface="Corbel" panose="020B0503020204020204"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Data" Target="../diagrams/data6.xml"/><Relationship Id="rId18" Type="http://schemas.openxmlformats.org/officeDocument/2006/relationships/image" Target="../media/image25.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4.jpeg"/><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png"/><Relationship Id="rId7" Type="http://schemas.openxmlformats.org/officeDocument/2006/relationships/diagramColors" Target="../diagrams/colors7.xml"/><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xmlns="" id="{77385D96-79D5-40BA-AD15-79034DE427F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764088" y="5545138"/>
            <a:ext cx="2841625" cy="1663700"/>
          </a:xfrm>
          <a:noFill/>
        </p:spPr>
      </p:pic>
      <p:sp>
        <p:nvSpPr>
          <p:cNvPr id="6" name="Rettangolo 5">
            <a:extLst>
              <a:ext uri="{FF2B5EF4-FFF2-40B4-BE49-F238E27FC236}">
                <a16:creationId xmlns:a16="http://schemas.microsoft.com/office/drawing/2014/main" xmlns="" id="{15B22B99-7426-4798-9C25-33385135F703}"/>
              </a:ext>
            </a:extLst>
          </p:cNvPr>
          <p:cNvSpPr/>
          <p:nvPr/>
        </p:nvSpPr>
        <p:spPr>
          <a:xfrm>
            <a:off x="3136900" y="3775075"/>
            <a:ext cx="6096000" cy="1093788"/>
          </a:xfrm>
          <a:prstGeom prst="rect">
            <a:avLst/>
          </a:prstGeom>
        </p:spPr>
        <p:txBody>
          <a:bodyPr>
            <a:spAutoFit/>
          </a:bodyPr>
          <a:lstStyle/>
          <a:p>
            <a:pPr algn="ctr" eaLnBrk="1" fontAlgn="auto" hangingPunct="1">
              <a:spcBef>
                <a:spcPts val="0"/>
              </a:spcBef>
              <a:spcAft>
                <a:spcPts val="0"/>
              </a:spcAft>
              <a:defRPr/>
            </a:pPr>
            <a:r>
              <a:rPr lang="it-IT" sz="2400" b="1" i="1" dirty="0">
                <a:solidFill>
                  <a:schemeClr val="accent1">
                    <a:lumMod val="75000"/>
                  </a:schemeClr>
                </a:solidFill>
                <a:latin typeface="+mn-lt"/>
              </a:rPr>
              <a:t>On. Andrea Mandelli </a:t>
            </a:r>
          </a:p>
          <a:p>
            <a:pPr eaLnBrk="1" fontAlgn="auto" hangingPunct="1">
              <a:spcBef>
                <a:spcPts val="600"/>
              </a:spcBef>
              <a:spcAft>
                <a:spcPts val="0"/>
              </a:spcAft>
              <a:defRPr/>
            </a:pPr>
            <a:r>
              <a:rPr lang="it-IT" b="1" dirty="0">
                <a:solidFill>
                  <a:schemeClr val="accent1">
                    <a:lumMod val="75000"/>
                  </a:schemeClr>
                </a:solidFill>
                <a:latin typeface="+mn-lt"/>
              </a:rPr>
              <a:t>Presidente Federazione Nazionale Ordini Farmacisti Italiani</a:t>
            </a:r>
          </a:p>
          <a:p>
            <a:pPr eaLnBrk="1" fontAlgn="auto" hangingPunct="1">
              <a:spcBef>
                <a:spcPts val="0"/>
              </a:spcBef>
              <a:spcAft>
                <a:spcPts val="0"/>
              </a:spcAft>
              <a:defRPr/>
            </a:pPr>
            <a:endParaRPr lang="it-IT" dirty="0">
              <a:latin typeface="+mn-lt"/>
            </a:endParaRPr>
          </a:p>
        </p:txBody>
      </p:sp>
      <p:sp>
        <p:nvSpPr>
          <p:cNvPr id="13316" name="Titolo 1">
            <a:extLst>
              <a:ext uri="{FF2B5EF4-FFF2-40B4-BE49-F238E27FC236}">
                <a16:creationId xmlns:a16="http://schemas.microsoft.com/office/drawing/2014/main" xmlns="" id="{3FF18C11-7FE3-41D6-8DC9-3A4F5EB9664E}"/>
              </a:ext>
            </a:extLst>
          </p:cNvPr>
          <p:cNvSpPr>
            <a:spLocks noGrp="1"/>
          </p:cNvSpPr>
          <p:nvPr>
            <p:ph type="title"/>
          </p:nvPr>
        </p:nvSpPr>
        <p:spPr>
          <a:xfrm>
            <a:off x="1335088" y="877888"/>
            <a:ext cx="9875837" cy="2659062"/>
          </a:xfrm>
        </p:spPr>
        <p:txBody>
          <a:bodyPr/>
          <a:lstStyle/>
          <a:p>
            <a:pPr algn="ctr" eaLnBrk="1" hangingPunct="1"/>
            <a:r>
              <a:rPr lang="it-IT" altLang="it-IT" sz="3600" b="1">
                <a:solidFill>
                  <a:schemeClr val="accent1"/>
                </a:solidFill>
              </a:rPr>
              <a:t/>
            </a:r>
            <a:br>
              <a:rPr lang="it-IT" altLang="it-IT" sz="3600" b="1">
                <a:solidFill>
                  <a:schemeClr val="accent1"/>
                </a:solidFill>
              </a:rPr>
            </a:br>
            <a:r>
              <a:rPr lang="it-IT" altLang="it-IT" sz="4000" b="1">
                <a:solidFill>
                  <a:schemeClr val="accent1"/>
                </a:solidFill>
              </a:rPr>
              <a:t>LA POLITICA FEDERALE DAL 2006 AL 2018:</a:t>
            </a:r>
            <a:br>
              <a:rPr lang="it-IT" altLang="it-IT" sz="4000" b="1">
                <a:solidFill>
                  <a:schemeClr val="accent1"/>
                </a:solidFill>
              </a:rPr>
            </a:br>
            <a:r>
              <a:rPr lang="it-IT" altLang="it-IT" sz="4000" b="1">
                <a:solidFill>
                  <a:schemeClr val="accent1"/>
                </a:solidFill>
              </a:rPr>
              <a:t>OBIETTIVI PREFISSATI E RISULTATI RAGGIUNTI</a:t>
            </a:r>
            <a:r>
              <a:rPr lang="it-IT" altLang="it-IT" sz="3200" b="1">
                <a:solidFill>
                  <a:schemeClr val="accent1"/>
                </a:solidFill>
              </a:rPr>
              <a:t/>
            </a:r>
            <a:br>
              <a:rPr lang="it-IT" altLang="it-IT" sz="3200" b="1">
                <a:solidFill>
                  <a:schemeClr val="accent1"/>
                </a:solidFill>
              </a:rPr>
            </a:br>
            <a:endParaRPr lang="it-IT" altLang="it-IT" sz="3200" b="1">
              <a:solidFill>
                <a:schemeClr val="accent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29D920-5BBA-4EE1-9527-76709B66AB22}"/>
              </a:ext>
            </a:extLst>
          </p:cNvPr>
          <p:cNvSpPr>
            <a:spLocks noGrp="1"/>
          </p:cNvSpPr>
          <p:nvPr>
            <p:ph type="title"/>
          </p:nvPr>
        </p:nvSpPr>
        <p:spPr>
          <a:xfrm>
            <a:off x="460375" y="314325"/>
            <a:ext cx="11366500" cy="1320800"/>
          </a:xfrm>
        </p:spPr>
        <p:txBody>
          <a:bodyPr rtlCol="0">
            <a:noAutofit/>
          </a:bodyPr>
          <a:lstStyle/>
          <a:p>
            <a:pPr algn="ctr" eaLnBrk="1" fontAlgn="auto" hangingPunct="1">
              <a:spcAft>
                <a:spcPts val="0"/>
              </a:spcAft>
              <a:defRPr/>
            </a:pPr>
            <a:r>
              <a:rPr lang="it-IT" sz="2800" b="1" dirty="0">
                <a:solidFill>
                  <a:schemeClr val="accent2">
                    <a:lumMod val="75000"/>
                  </a:schemeClr>
                </a:solidFill>
              </a:rPr>
              <a:t>INDAGINE CONOSCITIVA COMMISSIONE 12° IGIENE SANITÀ </a:t>
            </a:r>
            <a:br>
              <a:rPr lang="it-IT" sz="2800" b="1" dirty="0">
                <a:solidFill>
                  <a:schemeClr val="accent2">
                    <a:lumMod val="75000"/>
                  </a:schemeClr>
                </a:solidFill>
              </a:rPr>
            </a:br>
            <a:r>
              <a:rPr lang="it-IT" sz="2800" b="1" dirty="0">
                <a:solidFill>
                  <a:schemeClr val="accent2">
                    <a:lumMod val="75000"/>
                  </a:schemeClr>
                </a:solidFill>
              </a:rPr>
              <a:t>XVII LEGISLATURA</a:t>
            </a:r>
            <a:br>
              <a:rPr lang="it-IT" sz="2800" b="1" dirty="0">
                <a:solidFill>
                  <a:schemeClr val="accent2">
                    <a:lumMod val="75000"/>
                  </a:schemeClr>
                </a:solidFill>
              </a:rPr>
            </a:br>
            <a:r>
              <a:rPr lang="it-IT" sz="2800" b="1" dirty="0">
                <a:solidFill>
                  <a:schemeClr val="accent2">
                    <a:lumMod val="75000"/>
                  </a:schemeClr>
                </a:solidFill>
              </a:rPr>
              <a:t>CONCLUSIONI</a:t>
            </a:r>
          </a:p>
        </p:txBody>
      </p:sp>
      <p:sp>
        <p:nvSpPr>
          <p:cNvPr id="22531" name="AutoShape 4" descr="Immagine correlata">
            <a:extLst>
              <a:ext uri="{FF2B5EF4-FFF2-40B4-BE49-F238E27FC236}">
                <a16:creationId xmlns:a16="http://schemas.microsoft.com/office/drawing/2014/main" xmlns="" id="{1D5A39F4-8716-4975-9588-D6D4DE18750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it-IT" altLang="it-IT"/>
          </a:p>
        </p:txBody>
      </p:sp>
      <p:pic>
        <p:nvPicPr>
          <p:cNvPr id="2056" name="Picture 8" descr="Risultati immagini per CONTRATTO DI RETE">
            <a:extLst>
              <a:ext uri="{FF2B5EF4-FFF2-40B4-BE49-F238E27FC236}">
                <a16:creationId xmlns:a16="http://schemas.microsoft.com/office/drawing/2014/main" xmlns="" id="{A5D409CB-B9C4-4A39-8F80-D1DD312F5512}"/>
              </a:ext>
            </a:extLst>
          </p:cNvPr>
          <p:cNvPicPr>
            <a:picLocks noChangeAspect="1" noChangeArrowheads="1"/>
          </p:cNvPicPr>
          <p:nvPr/>
        </p:nvPicPr>
        <p:blipFill>
          <a:blip r:embed="rId3" cstate="print">
            <a:extLst/>
          </a:blip>
          <a:srcRect/>
          <a:stretch>
            <a:fillRect/>
          </a:stretch>
        </p:blipFill>
        <p:spPr bwMode="auto">
          <a:xfrm>
            <a:off x="9661448" y="4795977"/>
            <a:ext cx="2323838" cy="1897651"/>
          </a:xfrm>
          <a:prstGeom prst="rect">
            <a:avLst/>
          </a:prstGeom>
          <a:ln>
            <a:noFill/>
          </a:ln>
          <a:effectLst>
            <a:softEdge rad="112500"/>
          </a:effectLst>
          <a:extLst/>
        </p:spPr>
      </p:pic>
      <p:sp>
        <p:nvSpPr>
          <p:cNvPr id="7" name="Rettangolo arrotondato 6">
            <a:extLst>
              <a:ext uri="{FF2B5EF4-FFF2-40B4-BE49-F238E27FC236}">
                <a16:creationId xmlns:a16="http://schemas.microsoft.com/office/drawing/2014/main" xmlns="" id="{876627E9-4F24-4BC6-A26A-74918C03603F}"/>
              </a:ext>
            </a:extLst>
          </p:cNvPr>
          <p:cNvSpPr/>
          <p:nvPr/>
        </p:nvSpPr>
        <p:spPr>
          <a:xfrm>
            <a:off x="1612900" y="1592263"/>
            <a:ext cx="9772650" cy="1357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000" dirty="0">
                <a:solidFill>
                  <a:srgbClr val="FFC000"/>
                </a:solidFill>
              </a:rPr>
              <a:t>La </a:t>
            </a:r>
            <a:r>
              <a:rPr lang="it-IT" sz="2000" b="1" dirty="0">
                <a:solidFill>
                  <a:srgbClr val="FFC000"/>
                </a:solidFill>
              </a:rPr>
              <a:t>Commissione </a:t>
            </a:r>
            <a:r>
              <a:rPr lang="it-IT" sz="2000" dirty="0">
                <a:solidFill>
                  <a:srgbClr val="FFC000"/>
                </a:solidFill>
              </a:rPr>
              <a:t> ha evidenziato il </a:t>
            </a:r>
            <a:r>
              <a:rPr lang="it-IT" sz="2000" b="1" dirty="0">
                <a:solidFill>
                  <a:srgbClr val="FFC000"/>
                </a:solidFill>
              </a:rPr>
              <a:t>ruolo delle farmacie </a:t>
            </a:r>
            <a:r>
              <a:rPr lang="it-IT" sz="2000" dirty="0">
                <a:solidFill>
                  <a:srgbClr val="FFC000"/>
                </a:solidFill>
              </a:rPr>
              <a:t>che, grazie alla distribuzione capillare sul territorio e alla professionalità svolgono una funzione di grande rilevanza, non solo nell’ambito della dispensazione e consegna dei farmaci ma anche per l’erogazione di servizi e prestazioni.</a:t>
            </a:r>
          </a:p>
        </p:txBody>
      </p:sp>
      <p:sp>
        <p:nvSpPr>
          <p:cNvPr id="8" name="Rettangolo arrotondato 7">
            <a:extLst>
              <a:ext uri="{FF2B5EF4-FFF2-40B4-BE49-F238E27FC236}">
                <a16:creationId xmlns:a16="http://schemas.microsoft.com/office/drawing/2014/main" xmlns="" id="{FCC1121E-39AC-499F-ABCC-E35A9870A581}"/>
              </a:ext>
            </a:extLst>
          </p:cNvPr>
          <p:cNvSpPr/>
          <p:nvPr/>
        </p:nvSpPr>
        <p:spPr>
          <a:xfrm>
            <a:off x="3876675" y="3113088"/>
            <a:ext cx="4651375" cy="316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b="1" dirty="0">
              <a:solidFill>
                <a:schemeClr val="tx2"/>
              </a:solidFill>
            </a:endParaRPr>
          </a:p>
          <a:p>
            <a:pPr marL="342900" indent="-342900" algn="ctr" eaLnBrk="1" fontAlgn="auto" hangingPunct="1">
              <a:spcBef>
                <a:spcPts val="0"/>
              </a:spcBef>
              <a:spcAft>
                <a:spcPts val="0"/>
              </a:spcAft>
              <a:buFont typeface="+mj-lt"/>
              <a:buAutoNum type="arabicPeriod"/>
              <a:defRPr/>
            </a:pPr>
            <a:endParaRPr lang="it-IT" b="1" dirty="0">
              <a:solidFill>
                <a:schemeClr val="tx2"/>
              </a:solidFill>
            </a:endParaRPr>
          </a:p>
          <a:p>
            <a:pPr marL="342900" indent="-342900" algn="ctr" eaLnBrk="1" fontAlgn="auto" hangingPunct="1">
              <a:spcBef>
                <a:spcPts val="0"/>
              </a:spcBef>
              <a:spcAft>
                <a:spcPts val="0"/>
              </a:spcAft>
              <a:buFont typeface="+mj-lt"/>
              <a:buAutoNum type="arabicPeriod"/>
              <a:defRPr/>
            </a:pPr>
            <a:endParaRPr lang="it-IT" b="1" dirty="0">
              <a:solidFill>
                <a:schemeClr val="tx2"/>
              </a:solidFill>
            </a:endParaRPr>
          </a:p>
          <a:p>
            <a:pPr marL="342900" indent="-342900" algn="ctr" eaLnBrk="1" fontAlgn="auto" hangingPunct="1">
              <a:spcBef>
                <a:spcPts val="0"/>
              </a:spcBef>
              <a:spcAft>
                <a:spcPts val="0"/>
              </a:spcAft>
              <a:buFont typeface="+mj-lt"/>
              <a:buAutoNum type="arabicPeriod"/>
              <a:defRPr/>
            </a:pPr>
            <a:endParaRPr lang="it-IT" dirty="0">
              <a:solidFill>
                <a:schemeClr val="tx2"/>
              </a:solidFill>
            </a:endParaRPr>
          </a:p>
          <a:p>
            <a:pPr algn="ctr" eaLnBrk="1" fontAlgn="auto" hangingPunct="1">
              <a:spcBef>
                <a:spcPts val="0"/>
              </a:spcBef>
              <a:spcAft>
                <a:spcPts val="0"/>
              </a:spcAft>
              <a:defRPr/>
            </a:pPr>
            <a:r>
              <a:rPr lang="it-IT" sz="2000" b="1" dirty="0">
                <a:solidFill>
                  <a:schemeClr val="bg1"/>
                </a:solidFill>
              </a:rPr>
              <a:t>Raccomandazioni della Commissione</a:t>
            </a:r>
            <a:r>
              <a:rPr lang="it-IT" sz="2000" dirty="0">
                <a:solidFill>
                  <a:schemeClr val="bg1"/>
                </a:solidFill>
              </a:rPr>
              <a:t>:</a:t>
            </a:r>
          </a:p>
          <a:p>
            <a:pPr algn="just" eaLnBrk="1" fontAlgn="auto" hangingPunct="1">
              <a:spcBef>
                <a:spcPts val="0"/>
              </a:spcBef>
              <a:spcAft>
                <a:spcPts val="0"/>
              </a:spcAft>
              <a:defRPr/>
            </a:pPr>
            <a:endParaRPr lang="it-IT" sz="2000" dirty="0">
              <a:solidFill>
                <a:schemeClr val="bg1"/>
              </a:solidFill>
            </a:endParaRPr>
          </a:p>
          <a:p>
            <a:pPr marL="342900" indent="-342900" algn="just" eaLnBrk="1" fontAlgn="auto" hangingPunct="1">
              <a:spcBef>
                <a:spcPts val="0"/>
              </a:spcBef>
              <a:spcAft>
                <a:spcPts val="0"/>
              </a:spcAft>
              <a:buFont typeface="+mj-lt"/>
              <a:buAutoNum type="arabicPeriod"/>
              <a:defRPr/>
            </a:pPr>
            <a:r>
              <a:rPr lang="it-IT" b="1" dirty="0">
                <a:solidFill>
                  <a:schemeClr val="bg1"/>
                </a:solidFill>
              </a:rPr>
              <a:t>rilancio valori e rinnovamento sistema SSN per renderlo accessibile </a:t>
            </a:r>
            <a:r>
              <a:rPr lang="it-IT" b="1">
                <a:solidFill>
                  <a:schemeClr val="bg1"/>
                </a:solidFill>
              </a:rPr>
              <a:t>a </a:t>
            </a:r>
            <a:r>
              <a:rPr lang="it-IT" b="1" smtClean="0">
                <a:solidFill>
                  <a:schemeClr val="bg1"/>
                </a:solidFill>
              </a:rPr>
              <a:t>tutti;</a:t>
            </a:r>
            <a:endParaRPr lang="it-IT" b="1" dirty="0">
              <a:solidFill>
                <a:schemeClr val="bg1"/>
              </a:solidFill>
            </a:endParaRPr>
          </a:p>
          <a:p>
            <a:pPr marL="342900" indent="-342900" algn="just" eaLnBrk="1" fontAlgn="auto" hangingPunct="1">
              <a:spcBef>
                <a:spcPts val="0"/>
              </a:spcBef>
              <a:spcAft>
                <a:spcPts val="0"/>
              </a:spcAft>
              <a:buFont typeface="+mj-lt"/>
              <a:buAutoNum type="arabicPeriod"/>
              <a:defRPr/>
            </a:pPr>
            <a:r>
              <a:rPr lang="it-IT" b="1" dirty="0">
                <a:solidFill>
                  <a:schemeClr val="bg1"/>
                </a:solidFill>
              </a:rPr>
              <a:t>riordino sanità integrativa;</a:t>
            </a:r>
          </a:p>
          <a:p>
            <a:pPr marL="342900" indent="-342900" algn="just" eaLnBrk="1" fontAlgn="auto" hangingPunct="1">
              <a:spcBef>
                <a:spcPts val="0"/>
              </a:spcBef>
              <a:spcAft>
                <a:spcPts val="0"/>
              </a:spcAft>
              <a:buFont typeface="+mj-lt"/>
              <a:buAutoNum type="arabicPeriod"/>
              <a:defRPr/>
            </a:pPr>
            <a:r>
              <a:rPr lang="it-IT" b="1" dirty="0">
                <a:solidFill>
                  <a:schemeClr val="bg1"/>
                </a:solidFill>
              </a:rPr>
              <a:t>favorire soluzioni contro il rischio di non autosufficienza;</a:t>
            </a:r>
          </a:p>
          <a:p>
            <a:pPr marL="342900" indent="-342900" algn="just" eaLnBrk="1" fontAlgn="auto" hangingPunct="1">
              <a:spcBef>
                <a:spcPts val="0"/>
              </a:spcBef>
              <a:spcAft>
                <a:spcPts val="0"/>
              </a:spcAft>
              <a:buFont typeface="+mj-lt"/>
              <a:buAutoNum type="arabicPeriod"/>
              <a:defRPr/>
            </a:pPr>
            <a:r>
              <a:rPr lang="it-IT" b="1" dirty="0">
                <a:solidFill>
                  <a:schemeClr val="bg1"/>
                </a:solidFill>
              </a:rPr>
              <a:t>anagrafe unica Fondi sanitari e assicurazioni private;</a:t>
            </a:r>
          </a:p>
          <a:p>
            <a:pPr marL="342900" indent="-342900" algn="just" eaLnBrk="1" fontAlgn="auto" hangingPunct="1">
              <a:spcBef>
                <a:spcPts val="0"/>
              </a:spcBef>
              <a:spcAft>
                <a:spcPts val="0"/>
              </a:spcAft>
              <a:buFont typeface="+mj-lt"/>
              <a:buAutoNum type="arabicPeriod"/>
              <a:defRPr/>
            </a:pPr>
            <a:r>
              <a:rPr lang="it-IT" b="1" dirty="0">
                <a:solidFill>
                  <a:schemeClr val="bg1"/>
                </a:solidFill>
              </a:rPr>
              <a:t>nuova </a:t>
            </a:r>
            <a:r>
              <a:rPr lang="it-IT" b="1" dirty="0" err="1">
                <a:solidFill>
                  <a:schemeClr val="bg1"/>
                </a:solidFill>
              </a:rPr>
              <a:t>governance</a:t>
            </a:r>
            <a:r>
              <a:rPr lang="it-IT" b="1" dirty="0">
                <a:solidFill>
                  <a:schemeClr val="bg1"/>
                </a:solidFill>
              </a:rPr>
              <a:t> sanitaria.</a:t>
            </a:r>
          </a:p>
          <a:p>
            <a:pPr algn="ctr" eaLnBrk="1" fontAlgn="auto" hangingPunct="1">
              <a:spcBef>
                <a:spcPts val="0"/>
              </a:spcBef>
              <a:spcAft>
                <a:spcPts val="0"/>
              </a:spcAft>
              <a:defRPr/>
            </a:pPr>
            <a:endParaRPr lang="it-IT" b="1" dirty="0">
              <a:solidFill>
                <a:schemeClr val="accent5"/>
              </a:solidFill>
            </a:endParaRPr>
          </a:p>
          <a:p>
            <a:pPr marL="342900" indent="-342900" algn="ctr" eaLnBrk="1" fontAlgn="auto" hangingPunct="1">
              <a:spcBef>
                <a:spcPts val="0"/>
              </a:spcBef>
              <a:spcAft>
                <a:spcPts val="0"/>
              </a:spcAft>
              <a:buFont typeface="+mj-lt"/>
              <a:buAutoNum type="arabicPeriod"/>
              <a:defRPr/>
            </a:pPr>
            <a:endParaRPr lang="it-IT" b="1" dirty="0">
              <a:solidFill>
                <a:schemeClr val="bg2">
                  <a:lumMod val="75000"/>
                </a:schemeClr>
              </a:solidFill>
            </a:endParaRPr>
          </a:p>
          <a:p>
            <a:pPr marL="342900" indent="-342900" algn="ctr" eaLnBrk="1" fontAlgn="auto" hangingPunct="1">
              <a:spcBef>
                <a:spcPts val="0"/>
              </a:spcBef>
              <a:spcAft>
                <a:spcPts val="0"/>
              </a:spcAft>
              <a:buFont typeface="+mj-lt"/>
              <a:buAutoNum type="arabicPeriod"/>
              <a:defRPr/>
            </a:pPr>
            <a:endParaRPr lang="it-IT" b="1" dirty="0">
              <a:solidFill>
                <a:schemeClr val="tx2"/>
              </a:solidFill>
            </a:endParaRPr>
          </a:p>
          <a:p>
            <a:pPr marL="342900" indent="-342900" algn="ctr" eaLnBrk="1" fontAlgn="auto" hangingPunct="1">
              <a:spcBef>
                <a:spcPts val="0"/>
              </a:spcBef>
              <a:spcAft>
                <a:spcPts val="0"/>
              </a:spcAft>
              <a:buFont typeface="+mj-lt"/>
              <a:buAutoNum type="arabicPeriod"/>
              <a:defRPr/>
            </a:pPr>
            <a:endParaRPr lang="it-IT"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0E4DC8F-C94F-4133-BBE8-0AADD590A4C5}"/>
              </a:ext>
            </a:extLst>
          </p:cNvPr>
          <p:cNvSpPr>
            <a:spLocks noGrp="1"/>
          </p:cNvSpPr>
          <p:nvPr>
            <p:ph type="title"/>
          </p:nvPr>
        </p:nvSpPr>
        <p:spPr>
          <a:xfrm>
            <a:off x="363538" y="469900"/>
            <a:ext cx="9875837" cy="1090613"/>
          </a:xfrm>
        </p:spPr>
        <p:txBody>
          <a:bodyPr rtlCol="0">
            <a:noAutofit/>
          </a:bodyPr>
          <a:lstStyle/>
          <a:p>
            <a:pPr eaLnBrk="1" fontAlgn="auto" hangingPunct="1">
              <a:spcAft>
                <a:spcPts val="0"/>
              </a:spcAft>
              <a:defRPr/>
            </a:pPr>
            <a:r>
              <a:rPr lang="it-IT" sz="3600" b="1" dirty="0">
                <a:solidFill>
                  <a:schemeClr val="accent2">
                    <a:lumMod val="75000"/>
                  </a:schemeClr>
                </a:solidFill>
              </a:rPr>
              <a:t>REVISIONE TARIFFA DEI MEDICINALI:  D.M. 22 settembre 2017</a:t>
            </a:r>
          </a:p>
        </p:txBody>
      </p:sp>
      <p:grpSp>
        <p:nvGrpSpPr>
          <p:cNvPr id="23555" name="Gruppo 5">
            <a:extLst>
              <a:ext uri="{FF2B5EF4-FFF2-40B4-BE49-F238E27FC236}">
                <a16:creationId xmlns:a16="http://schemas.microsoft.com/office/drawing/2014/main" xmlns="" id="{56477EE9-E5B1-4167-B065-1FFF6761A988}"/>
              </a:ext>
            </a:extLst>
          </p:cNvPr>
          <p:cNvGrpSpPr>
            <a:grpSpLocks/>
          </p:cNvGrpSpPr>
          <p:nvPr/>
        </p:nvGrpSpPr>
        <p:grpSpPr bwMode="auto">
          <a:xfrm>
            <a:off x="628650" y="1643063"/>
            <a:ext cx="10253663" cy="4633912"/>
            <a:chOff x="753035" y="1936378"/>
            <a:chExt cx="10556873" cy="3546141"/>
          </a:xfrm>
        </p:grpSpPr>
        <p:sp>
          <p:nvSpPr>
            <p:cNvPr id="7" name="Figura a mano libera 6">
              <a:extLst>
                <a:ext uri="{FF2B5EF4-FFF2-40B4-BE49-F238E27FC236}">
                  <a16:creationId xmlns:a16="http://schemas.microsoft.com/office/drawing/2014/main" xmlns="" id="{121E10E5-E991-47E5-963C-12C4D34F0830}"/>
                </a:ext>
              </a:extLst>
            </p:cNvPr>
            <p:cNvSpPr/>
            <p:nvPr/>
          </p:nvSpPr>
          <p:spPr>
            <a:xfrm>
              <a:off x="753035" y="1936378"/>
              <a:ext cx="9053185" cy="838245"/>
            </a:xfrm>
            <a:custGeom>
              <a:avLst/>
              <a:gdLst>
                <a:gd name="connsiteX0" fmla="*/ 0 w 9052560"/>
                <a:gd name="connsiteY0" fmla="*/ 136951 h 1369507"/>
                <a:gd name="connsiteX1" fmla="*/ 136951 w 9052560"/>
                <a:gd name="connsiteY1" fmla="*/ 0 h 1369507"/>
                <a:gd name="connsiteX2" fmla="*/ 8915609 w 9052560"/>
                <a:gd name="connsiteY2" fmla="*/ 0 h 1369507"/>
                <a:gd name="connsiteX3" fmla="*/ 9052560 w 9052560"/>
                <a:gd name="connsiteY3" fmla="*/ 136951 h 1369507"/>
                <a:gd name="connsiteX4" fmla="*/ 9052560 w 9052560"/>
                <a:gd name="connsiteY4" fmla="*/ 1232556 h 1369507"/>
                <a:gd name="connsiteX5" fmla="*/ 8915609 w 9052560"/>
                <a:gd name="connsiteY5" fmla="*/ 1369507 h 1369507"/>
                <a:gd name="connsiteX6" fmla="*/ 136951 w 9052560"/>
                <a:gd name="connsiteY6" fmla="*/ 1369507 h 1369507"/>
                <a:gd name="connsiteX7" fmla="*/ 0 w 9052560"/>
                <a:gd name="connsiteY7" fmla="*/ 1232556 h 1369507"/>
                <a:gd name="connsiteX8" fmla="*/ 0 w 9052560"/>
                <a:gd name="connsiteY8" fmla="*/ 136951 h 136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2560" h="1369507">
                  <a:moveTo>
                    <a:pt x="0" y="136951"/>
                  </a:moveTo>
                  <a:cubicBezTo>
                    <a:pt x="0" y="61315"/>
                    <a:pt x="61315" y="0"/>
                    <a:pt x="136951" y="0"/>
                  </a:cubicBezTo>
                  <a:lnTo>
                    <a:pt x="8915609" y="0"/>
                  </a:lnTo>
                  <a:cubicBezTo>
                    <a:pt x="8991245" y="0"/>
                    <a:pt x="9052560" y="61315"/>
                    <a:pt x="9052560" y="136951"/>
                  </a:cubicBezTo>
                  <a:lnTo>
                    <a:pt x="9052560" y="1232556"/>
                  </a:lnTo>
                  <a:cubicBezTo>
                    <a:pt x="9052560" y="1308192"/>
                    <a:pt x="8991245" y="1369507"/>
                    <a:pt x="8915609" y="1369507"/>
                  </a:cubicBezTo>
                  <a:lnTo>
                    <a:pt x="136951" y="1369507"/>
                  </a:lnTo>
                  <a:cubicBezTo>
                    <a:pt x="61315" y="1369507"/>
                    <a:pt x="0" y="1308192"/>
                    <a:pt x="0" y="1232556"/>
                  </a:cubicBezTo>
                  <a:lnTo>
                    <a:pt x="0" y="136951"/>
                  </a:lnTo>
                  <a:close/>
                </a:path>
              </a:pathLst>
            </a:custGeom>
            <a:solidFill>
              <a:srgbClr val="FFCC00"/>
            </a:solidFill>
            <a:ln w="28575">
              <a:solidFill>
                <a:srgbClr val="FF9900"/>
              </a:solidFill>
            </a:ln>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lIns="108691" tIns="108691" rIns="1506274" bIns="108691"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just" eaLnBrk="1" hangingPunct="1">
                <a:defRPr/>
              </a:pPr>
              <a:endParaRPr lang="it-IT" altLang="it-IT" sz="2000" b="1" dirty="0">
                <a:solidFill>
                  <a:srgbClr val="002060"/>
                </a:solidFill>
              </a:endParaRPr>
            </a:p>
            <a:p>
              <a:pPr algn="just" eaLnBrk="1" hangingPunct="1">
                <a:defRPr/>
              </a:pPr>
              <a:r>
                <a:rPr lang="it-IT" altLang="it-IT" sz="2000" b="1" dirty="0">
                  <a:solidFill>
                    <a:srgbClr val="002060"/>
                  </a:solidFill>
                </a:rPr>
                <a:t>La Tariffa del </a:t>
              </a:r>
              <a:r>
                <a:rPr lang="it-IT" altLang="it-IT" sz="2000" b="1" dirty="0">
                  <a:solidFill>
                    <a:srgbClr val="FF0000"/>
                  </a:solidFill>
                </a:rPr>
                <a:t>1993</a:t>
              </a:r>
              <a:r>
                <a:rPr lang="it-IT" altLang="it-IT" sz="2000" b="1" dirty="0">
                  <a:solidFill>
                    <a:srgbClr val="002060"/>
                  </a:solidFill>
                </a:rPr>
                <a:t> </a:t>
              </a:r>
              <a:r>
                <a:rPr lang="it-IT" altLang="it-IT" b="1" dirty="0">
                  <a:solidFill>
                    <a:srgbClr val="002060"/>
                  </a:solidFill>
                </a:rPr>
                <a:t>MAI</a:t>
              </a:r>
              <a:r>
                <a:rPr lang="it-IT" altLang="it-IT" sz="2000" b="1" dirty="0">
                  <a:solidFill>
                    <a:srgbClr val="002060"/>
                  </a:solidFill>
                </a:rPr>
                <a:t> aggiornata nonostante art. 125 R.D. 1265/1934 preveda aggiornamento almeno biennale </a:t>
              </a:r>
              <a:endParaRPr lang="it-IT" altLang="it-IT" b="1" dirty="0">
                <a:solidFill>
                  <a:srgbClr val="002060"/>
                </a:solidFill>
              </a:endParaRPr>
            </a:p>
            <a:p>
              <a:pPr algn="just" eaLnBrk="1" hangingPunct="1">
                <a:lnSpc>
                  <a:spcPct val="90000"/>
                </a:lnSpc>
                <a:spcAft>
                  <a:spcPct val="35000"/>
                </a:spcAft>
                <a:defRPr/>
              </a:pPr>
              <a:endParaRPr lang="it-IT" altLang="it-IT" sz="2000" b="1" dirty="0">
                <a:solidFill>
                  <a:srgbClr val="002060"/>
                </a:solidFill>
              </a:endParaRPr>
            </a:p>
          </p:txBody>
        </p:sp>
        <p:sp>
          <p:nvSpPr>
            <p:cNvPr id="8" name="Figura a mano libera 7">
              <a:extLst>
                <a:ext uri="{FF2B5EF4-FFF2-40B4-BE49-F238E27FC236}">
                  <a16:creationId xmlns:a16="http://schemas.microsoft.com/office/drawing/2014/main" xmlns="" id="{AEA6DEBF-FF5C-4688-98F4-A23D0791068C}"/>
                </a:ext>
              </a:extLst>
            </p:cNvPr>
            <p:cNvSpPr/>
            <p:nvPr/>
          </p:nvSpPr>
          <p:spPr>
            <a:xfrm>
              <a:off x="1506514" y="2916760"/>
              <a:ext cx="9051550" cy="767784"/>
            </a:xfrm>
            <a:custGeom>
              <a:avLst/>
              <a:gdLst>
                <a:gd name="connsiteX0" fmla="*/ 0 w 9052560"/>
                <a:gd name="connsiteY0" fmla="*/ 136951 h 1369507"/>
                <a:gd name="connsiteX1" fmla="*/ 136951 w 9052560"/>
                <a:gd name="connsiteY1" fmla="*/ 0 h 1369507"/>
                <a:gd name="connsiteX2" fmla="*/ 8915609 w 9052560"/>
                <a:gd name="connsiteY2" fmla="*/ 0 h 1369507"/>
                <a:gd name="connsiteX3" fmla="*/ 9052560 w 9052560"/>
                <a:gd name="connsiteY3" fmla="*/ 136951 h 1369507"/>
                <a:gd name="connsiteX4" fmla="*/ 9052560 w 9052560"/>
                <a:gd name="connsiteY4" fmla="*/ 1232556 h 1369507"/>
                <a:gd name="connsiteX5" fmla="*/ 8915609 w 9052560"/>
                <a:gd name="connsiteY5" fmla="*/ 1369507 h 1369507"/>
                <a:gd name="connsiteX6" fmla="*/ 136951 w 9052560"/>
                <a:gd name="connsiteY6" fmla="*/ 1369507 h 1369507"/>
                <a:gd name="connsiteX7" fmla="*/ 0 w 9052560"/>
                <a:gd name="connsiteY7" fmla="*/ 1232556 h 1369507"/>
                <a:gd name="connsiteX8" fmla="*/ 0 w 9052560"/>
                <a:gd name="connsiteY8" fmla="*/ 136951 h 136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2560" h="1369507">
                  <a:moveTo>
                    <a:pt x="0" y="136951"/>
                  </a:moveTo>
                  <a:cubicBezTo>
                    <a:pt x="0" y="61315"/>
                    <a:pt x="61315" y="0"/>
                    <a:pt x="136951" y="0"/>
                  </a:cubicBezTo>
                  <a:lnTo>
                    <a:pt x="8915609" y="0"/>
                  </a:lnTo>
                  <a:cubicBezTo>
                    <a:pt x="8991245" y="0"/>
                    <a:pt x="9052560" y="61315"/>
                    <a:pt x="9052560" y="136951"/>
                  </a:cubicBezTo>
                  <a:lnTo>
                    <a:pt x="9052560" y="1232556"/>
                  </a:lnTo>
                  <a:cubicBezTo>
                    <a:pt x="9052560" y="1308192"/>
                    <a:pt x="8991245" y="1369507"/>
                    <a:pt x="8915609" y="1369507"/>
                  </a:cubicBezTo>
                  <a:lnTo>
                    <a:pt x="136951" y="1369507"/>
                  </a:lnTo>
                  <a:cubicBezTo>
                    <a:pt x="61315" y="1369507"/>
                    <a:pt x="0" y="1308192"/>
                    <a:pt x="0" y="1232556"/>
                  </a:cubicBezTo>
                  <a:lnTo>
                    <a:pt x="0" y="136951"/>
                  </a:lnTo>
                  <a:close/>
                </a:path>
              </a:pathLst>
            </a:custGeom>
            <a:solidFill>
              <a:srgbClr val="FFCC00"/>
            </a:solidFill>
            <a:ln w="28575">
              <a:solidFill>
                <a:srgbClr val="FF9900"/>
              </a:solidFill>
            </a:ln>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lIns="108691" tIns="108691" rIns="1506274" bIns="108691" spcCol="1270" anchor="ctr"/>
            <a:lstStyle/>
            <a:p>
              <a:pPr algn="just" defTabSz="800100" eaLnBrk="1" fontAlgn="auto" hangingPunct="1">
                <a:lnSpc>
                  <a:spcPct val="90000"/>
                </a:lnSpc>
                <a:spcAft>
                  <a:spcPct val="35000"/>
                </a:spcAft>
                <a:defRPr/>
              </a:pPr>
              <a:endParaRPr lang="it-IT" sz="2000" b="1" dirty="0">
                <a:solidFill>
                  <a:srgbClr val="002060"/>
                </a:solidFill>
              </a:endParaRPr>
            </a:p>
            <a:p>
              <a:pPr algn="just" defTabSz="800100" eaLnBrk="1" fontAlgn="auto" hangingPunct="1">
                <a:lnSpc>
                  <a:spcPct val="90000"/>
                </a:lnSpc>
                <a:spcAft>
                  <a:spcPct val="35000"/>
                </a:spcAft>
                <a:defRPr/>
              </a:pPr>
              <a:r>
                <a:rPr lang="it-IT" sz="2000" b="1" dirty="0">
                  <a:solidFill>
                    <a:srgbClr val="FF0000"/>
                  </a:solidFill>
                </a:rPr>
                <a:t>2017</a:t>
              </a:r>
              <a:r>
                <a:rPr lang="it-IT" sz="2000" b="1" dirty="0">
                  <a:solidFill>
                    <a:srgbClr val="002060"/>
                  </a:solidFill>
                </a:rPr>
                <a:t>: Tavolo tecnico istituito presso Ministero salute su richiesta  della </a:t>
              </a:r>
              <a:r>
                <a:rPr lang="it-IT" sz="2000" b="1">
                  <a:solidFill>
                    <a:srgbClr val="002060"/>
                  </a:solidFill>
                </a:rPr>
                <a:t>FOFI </a:t>
              </a:r>
              <a:r>
                <a:rPr lang="it-IT" sz="2000" b="1" smtClean="0">
                  <a:solidFill>
                    <a:srgbClr val="002060"/>
                  </a:solidFill>
                </a:rPr>
                <a:t>con ASFI</a:t>
              </a:r>
              <a:r>
                <a:rPr lang="it-IT" sz="2000" b="1">
                  <a:solidFill>
                    <a:srgbClr val="002060"/>
                  </a:solidFill>
                </a:rPr>
                <a:t>, </a:t>
              </a:r>
              <a:r>
                <a:rPr lang="it-IT" sz="2000" b="1" smtClean="0">
                  <a:solidFill>
                    <a:srgbClr val="002060"/>
                  </a:solidFill>
                </a:rPr>
                <a:t>ASSOFARM, FARMACIEUNITE</a:t>
              </a:r>
              <a:r>
                <a:rPr lang="it-IT" sz="2000" b="1" dirty="0">
                  <a:solidFill>
                    <a:srgbClr val="002060"/>
                  </a:solidFill>
                </a:rPr>
                <a:t>, FEDERFARMA, </a:t>
              </a:r>
              <a:r>
                <a:rPr lang="it-IT" sz="2000" b="1" dirty="0" smtClean="0">
                  <a:solidFill>
                    <a:srgbClr val="002060"/>
                  </a:solidFill>
                </a:rPr>
                <a:t>SIFAP ed </a:t>
              </a:r>
              <a:r>
                <a:rPr lang="it-IT" sz="2000" b="1" dirty="0">
                  <a:solidFill>
                    <a:srgbClr val="002060"/>
                  </a:solidFill>
                </a:rPr>
                <a:t>UTIFAR </a:t>
              </a:r>
            </a:p>
            <a:p>
              <a:pPr algn="just" defTabSz="800100" eaLnBrk="1" fontAlgn="auto" hangingPunct="1">
                <a:lnSpc>
                  <a:spcPct val="90000"/>
                </a:lnSpc>
                <a:spcAft>
                  <a:spcPct val="35000"/>
                </a:spcAft>
                <a:defRPr/>
              </a:pPr>
              <a:endParaRPr lang="it-IT" sz="2000" b="1" dirty="0">
                <a:solidFill>
                  <a:srgbClr val="002060"/>
                </a:solidFill>
              </a:endParaRPr>
            </a:p>
          </p:txBody>
        </p:sp>
        <p:sp>
          <p:nvSpPr>
            <p:cNvPr id="9" name="Figura a mano libera 8">
              <a:extLst>
                <a:ext uri="{FF2B5EF4-FFF2-40B4-BE49-F238E27FC236}">
                  <a16:creationId xmlns:a16="http://schemas.microsoft.com/office/drawing/2014/main" xmlns="" id="{F8E324F0-7D49-4A19-8448-78EDAE438183}"/>
                </a:ext>
              </a:extLst>
            </p:cNvPr>
            <p:cNvSpPr/>
            <p:nvPr/>
          </p:nvSpPr>
          <p:spPr>
            <a:xfrm>
              <a:off x="2256723" y="4046569"/>
              <a:ext cx="9053185" cy="1435950"/>
            </a:xfrm>
            <a:custGeom>
              <a:avLst/>
              <a:gdLst>
                <a:gd name="connsiteX0" fmla="*/ 0 w 9052560"/>
                <a:gd name="connsiteY0" fmla="*/ 136951 h 1369507"/>
                <a:gd name="connsiteX1" fmla="*/ 136951 w 9052560"/>
                <a:gd name="connsiteY1" fmla="*/ 0 h 1369507"/>
                <a:gd name="connsiteX2" fmla="*/ 8915609 w 9052560"/>
                <a:gd name="connsiteY2" fmla="*/ 0 h 1369507"/>
                <a:gd name="connsiteX3" fmla="*/ 9052560 w 9052560"/>
                <a:gd name="connsiteY3" fmla="*/ 136951 h 1369507"/>
                <a:gd name="connsiteX4" fmla="*/ 9052560 w 9052560"/>
                <a:gd name="connsiteY4" fmla="*/ 1232556 h 1369507"/>
                <a:gd name="connsiteX5" fmla="*/ 8915609 w 9052560"/>
                <a:gd name="connsiteY5" fmla="*/ 1369507 h 1369507"/>
                <a:gd name="connsiteX6" fmla="*/ 136951 w 9052560"/>
                <a:gd name="connsiteY6" fmla="*/ 1369507 h 1369507"/>
                <a:gd name="connsiteX7" fmla="*/ 0 w 9052560"/>
                <a:gd name="connsiteY7" fmla="*/ 1232556 h 1369507"/>
                <a:gd name="connsiteX8" fmla="*/ 0 w 9052560"/>
                <a:gd name="connsiteY8" fmla="*/ 136951 h 136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2560" h="1369507">
                  <a:moveTo>
                    <a:pt x="0" y="136951"/>
                  </a:moveTo>
                  <a:cubicBezTo>
                    <a:pt x="0" y="61315"/>
                    <a:pt x="61315" y="0"/>
                    <a:pt x="136951" y="0"/>
                  </a:cubicBezTo>
                  <a:lnTo>
                    <a:pt x="8915609" y="0"/>
                  </a:lnTo>
                  <a:cubicBezTo>
                    <a:pt x="8991245" y="0"/>
                    <a:pt x="9052560" y="61315"/>
                    <a:pt x="9052560" y="136951"/>
                  </a:cubicBezTo>
                  <a:lnTo>
                    <a:pt x="9052560" y="1232556"/>
                  </a:lnTo>
                  <a:cubicBezTo>
                    <a:pt x="9052560" y="1308192"/>
                    <a:pt x="8991245" y="1369507"/>
                    <a:pt x="8915609" y="1369507"/>
                  </a:cubicBezTo>
                  <a:lnTo>
                    <a:pt x="136951" y="1369507"/>
                  </a:lnTo>
                  <a:cubicBezTo>
                    <a:pt x="61315" y="1369507"/>
                    <a:pt x="0" y="1308192"/>
                    <a:pt x="0" y="1232556"/>
                  </a:cubicBezTo>
                  <a:lnTo>
                    <a:pt x="0" y="136951"/>
                  </a:lnTo>
                  <a:close/>
                </a:path>
              </a:pathLst>
            </a:custGeom>
            <a:solidFill>
              <a:srgbClr val="FFCC00"/>
            </a:solidFill>
            <a:ln w="28575">
              <a:solidFill>
                <a:srgbClr val="FF9900"/>
              </a:solidFill>
            </a:ln>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lIns="108691" tIns="108691" rIns="1506274" bIns="108691" spcCol="1270" anchor="ctr"/>
            <a:lstStyle/>
            <a:p>
              <a:pPr algn="just" defTabSz="800100" eaLnBrk="1" fontAlgn="auto" hangingPunct="1">
                <a:lnSpc>
                  <a:spcPct val="90000"/>
                </a:lnSpc>
                <a:spcAft>
                  <a:spcPct val="35000"/>
                </a:spcAft>
                <a:defRPr/>
              </a:pPr>
              <a:r>
                <a:rPr lang="it-IT" sz="2000" b="1" dirty="0">
                  <a:solidFill>
                    <a:srgbClr val="002060"/>
                  </a:solidFill>
                </a:rPr>
                <a:t>Nuovo meccanismo determinazione prezzo preparazioni.</a:t>
              </a:r>
            </a:p>
            <a:p>
              <a:pPr algn="just" defTabSz="800100" eaLnBrk="1" fontAlgn="auto" hangingPunct="1">
                <a:lnSpc>
                  <a:spcPct val="90000"/>
                </a:lnSpc>
                <a:spcAft>
                  <a:spcPct val="35000"/>
                </a:spcAft>
                <a:defRPr/>
              </a:pPr>
              <a:r>
                <a:rPr lang="it-IT" sz="2000" b="1" dirty="0">
                  <a:solidFill>
                    <a:srgbClr val="002060"/>
                  </a:solidFill>
                </a:rPr>
                <a:t>La remunerazione del farmacista non è più basata sul margine commerciale (raddoppio del prezzo della materia prima), ma tiene conto dell’atto professionale («</a:t>
              </a:r>
              <a:r>
                <a:rPr lang="it-IT" sz="2000" b="1" i="1" dirty="0">
                  <a:solidFill>
                    <a:srgbClr val="002060"/>
                  </a:solidFill>
                </a:rPr>
                <a:t>tabella dei costi di preparazione</a:t>
              </a:r>
              <a:r>
                <a:rPr lang="it-IT" sz="2000" b="1" dirty="0">
                  <a:solidFill>
                    <a:srgbClr val="002060"/>
                  </a:solidFill>
                </a:rPr>
                <a:t>»).</a:t>
              </a:r>
            </a:p>
          </p:txBody>
        </p:sp>
        <p:sp>
          <p:nvSpPr>
            <p:cNvPr id="10" name="Figura a mano libera 9">
              <a:extLst>
                <a:ext uri="{FF2B5EF4-FFF2-40B4-BE49-F238E27FC236}">
                  <a16:creationId xmlns:a16="http://schemas.microsoft.com/office/drawing/2014/main" xmlns="" id="{1071ED58-F0FA-4036-8142-5FB869A2251E}"/>
                </a:ext>
              </a:extLst>
            </p:cNvPr>
            <p:cNvSpPr/>
            <p:nvPr/>
          </p:nvSpPr>
          <p:spPr>
            <a:xfrm>
              <a:off x="9075623" y="2410169"/>
              <a:ext cx="889137" cy="890483"/>
            </a:xfrm>
            <a:custGeom>
              <a:avLst/>
              <a:gdLst>
                <a:gd name="connsiteX0" fmla="*/ 0 w 890180"/>
                <a:gd name="connsiteY0" fmla="*/ 489599 h 890180"/>
                <a:gd name="connsiteX1" fmla="*/ 200290 w 890180"/>
                <a:gd name="connsiteY1" fmla="*/ 489599 h 890180"/>
                <a:gd name="connsiteX2" fmla="*/ 200290 w 890180"/>
                <a:gd name="connsiteY2" fmla="*/ 0 h 890180"/>
                <a:gd name="connsiteX3" fmla="*/ 689890 w 890180"/>
                <a:gd name="connsiteY3" fmla="*/ 0 h 890180"/>
                <a:gd name="connsiteX4" fmla="*/ 689890 w 890180"/>
                <a:gd name="connsiteY4" fmla="*/ 489599 h 890180"/>
                <a:gd name="connsiteX5" fmla="*/ 890180 w 890180"/>
                <a:gd name="connsiteY5" fmla="*/ 489599 h 890180"/>
                <a:gd name="connsiteX6" fmla="*/ 445090 w 890180"/>
                <a:gd name="connsiteY6" fmla="*/ 890180 h 890180"/>
                <a:gd name="connsiteX7" fmla="*/ 0 w 890180"/>
                <a:gd name="connsiteY7" fmla="*/ 489599 h 8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180" h="890180">
                  <a:moveTo>
                    <a:pt x="0" y="489599"/>
                  </a:moveTo>
                  <a:lnTo>
                    <a:pt x="200290" y="489599"/>
                  </a:lnTo>
                  <a:lnTo>
                    <a:pt x="200290" y="0"/>
                  </a:lnTo>
                  <a:lnTo>
                    <a:pt x="689890" y="0"/>
                  </a:lnTo>
                  <a:lnTo>
                    <a:pt x="689890" y="489599"/>
                  </a:lnTo>
                  <a:lnTo>
                    <a:pt x="890180" y="489599"/>
                  </a:lnTo>
                  <a:lnTo>
                    <a:pt x="445090" y="890180"/>
                  </a:lnTo>
                  <a:lnTo>
                    <a:pt x="0" y="489599"/>
                  </a:lnTo>
                  <a:close/>
                </a:path>
              </a:pathLst>
            </a:custGeom>
            <a:solidFill>
              <a:schemeClr val="bg2">
                <a:lumMod val="50000"/>
              </a:schemeClr>
            </a:solidFill>
            <a:ln>
              <a:no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246010" rIns="246010" bIns="266040" spcCol="1270" anchor="ctr"/>
            <a:lstStyle/>
            <a:p>
              <a:pPr algn="ctr" defTabSz="1600200" eaLnBrk="1" fontAlgn="auto" hangingPunct="1">
                <a:lnSpc>
                  <a:spcPct val="90000"/>
                </a:lnSpc>
                <a:spcAft>
                  <a:spcPct val="35000"/>
                </a:spcAft>
                <a:defRPr/>
              </a:pPr>
              <a:endParaRPr lang="it-IT" sz="3600"/>
            </a:p>
          </p:txBody>
        </p:sp>
        <p:sp>
          <p:nvSpPr>
            <p:cNvPr id="11" name="Figura a mano libera 10">
              <a:extLst>
                <a:ext uri="{FF2B5EF4-FFF2-40B4-BE49-F238E27FC236}">
                  <a16:creationId xmlns:a16="http://schemas.microsoft.com/office/drawing/2014/main" xmlns="" id="{53D95C4C-DD5D-44FC-8707-61E262645C48}"/>
                </a:ext>
              </a:extLst>
            </p:cNvPr>
            <p:cNvSpPr/>
            <p:nvPr/>
          </p:nvSpPr>
          <p:spPr>
            <a:xfrm>
              <a:off x="9668926" y="3301867"/>
              <a:ext cx="889137" cy="889269"/>
            </a:xfrm>
            <a:custGeom>
              <a:avLst/>
              <a:gdLst>
                <a:gd name="connsiteX0" fmla="*/ 0 w 890180"/>
                <a:gd name="connsiteY0" fmla="*/ 489599 h 890180"/>
                <a:gd name="connsiteX1" fmla="*/ 200290 w 890180"/>
                <a:gd name="connsiteY1" fmla="*/ 489599 h 890180"/>
                <a:gd name="connsiteX2" fmla="*/ 200290 w 890180"/>
                <a:gd name="connsiteY2" fmla="*/ 0 h 890180"/>
                <a:gd name="connsiteX3" fmla="*/ 689890 w 890180"/>
                <a:gd name="connsiteY3" fmla="*/ 0 h 890180"/>
                <a:gd name="connsiteX4" fmla="*/ 689890 w 890180"/>
                <a:gd name="connsiteY4" fmla="*/ 489599 h 890180"/>
                <a:gd name="connsiteX5" fmla="*/ 890180 w 890180"/>
                <a:gd name="connsiteY5" fmla="*/ 489599 h 890180"/>
                <a:gd name="connsiteX6" fmla="*/ 445090 w 890180"/>
                <a:gd name="connsiteY6" fmla="*/ 890180 h 890180"/>
                <a:gd name="connsiteX7" fmla="*/ 0 w 890180"/>
                <a:gd name="connsiteY7" fmla="*/ 489599 h 8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180" h="890180">
                  <a:moveTo>
                    <a:pt x="0" y="489599"/>
                  </a:moveTo>
                  <a:lnTo>
                    <a:pt x="200290" y="489599"/>
                  </a:lnTo>
                  <a:lnTo>
                    <a:pt x="200290" y="0"/>
                  </a:lnTo>
                  <a:lnTo>
                    <a:pt x="689890" y="0"/>
                  </a:lnTo>
                  <a:lnTo>
                    <a:pt x="689890" y="489599"/>
                  </a:lnTo>
                  <a:lnTo>
                    <a:pt x="890180" y="489599"/>
                  </a:lnTo>
                  <a:lnTo>
                    <a:pt x="445090" y="890180"/>
                  </a:lnTo>
                  <a:lnTo>
                    <a:pt x="0" y="489599"/>
                  </a:lnTo>
                  <a:close/>
                </a:path>
              </a:pathLst>
            </a:custGeom>
            <a:solidFill>
              <a:schemeClr val="bg2">
                <a:lumMod val="50000"/>
              </a:schemeClr>
            </a:solidFill>
            <a:ln>
              <a:no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246010" rIns="246010" bIns="266040" spcCol="1270" anchor="ctr"/>
            <a:lstStyle/>
            <a:p>
              <a:pPr algn="ctr" defTabSz="1600200" eaLnBrk="1" fontAlgn="auto" hangingPunct="1">
                <a:lnSpc>
                  <a:spcPct val="90000"/>
                </a:lnSpc>
                <a:spcAft>
                  <a:spcPct val="35000"/>
                </a:spcAft>
                <a:defRPr/>
              </a:pPr>
              <a:endParaRPr lang="it-IT" sz="3600"/>
            </a:p>
          </p:txBody>
        </p:sp>
      </p:grpSp>
      <p:pic>
        <p:nvPicPr>
          <p:cNvPr id="23556" name="Picture 2">
            <a:extLst>
              <a:ext uri="{FF2B5EF4-FFF2-40B4-BE49-F238E27FC236}">
                <a16:creationId xmlns:a16="http://schemas.microsoft.com/office/drawing/2014/main" xmlns="" id="{8FD0C762-FD69-4B1F-B260-A5DF13AB38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2700" y="442913"/>
            <a:ext cx="14224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e 14">
            <a:extLst>
              <a:ext uri="{FF2B5EF4-FFF2-40B4-BE49-F238E27FC236}">
                <a16:creationId xmlns:a16="http://schemas.microsoft.com/office/drawing/2014/main" xmlns="" id="{03C97E86-D199-4493-BA32-1E91DE87DC6E}"/>
              </a:ext>
            </a:extLst>
          </p:cNvPr>
          <p:cNvSpPr/>
          <p:nvPr/>
        </p:nvSpPr>
        <p:spPr>
          <a:xfrm rot="20664220">
            <a:off x="282575" y="4706938"/>
            <a:ext cx="1879600" cy="1206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t>nuovo diritto addizionale</a:t>
            </a:r>
          </a:p>
        </p:txBody>
      </p:sp>
      <p:sp>
        <p:nvSpPr>
          <p:cNvPr id="18" name="Rettangolo arrotondato 17">
            <a:extLst>
              <a:ext uri="{FF2B5EF4-FFF2-40B4-BE49-F238E27FC236}">
                <a16:creationId xmlns:a16="http://schemas.microsoft.com/office/drawing/2014/main" xmlns="" id="{B466933E-2FAD-4B21-986F-C729BF4091B9}"/>
              </a:ext>
            </a:extLst>
          </p:cNvPr>
          <p:cNvSpPr/>
          <p:nvPr/>
        </p:nvSpPr>
        <p:spPr>
          <a:xfrm rot="2857186">
            <a:off x="9963150" y="3914775"/>
            <a:ext cx="2125663" cy="862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t>Possibilità </a:t>
            </a:r>
            <a:r>
              <a:rPr lang="it-IT" b="1" dirty="0" err="1"/>
              <a:t>sconfezionamento</a:t>
            </a:r>
            <a:endParaRPr lang="it-IT"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783EBEB-F0A5-405F-AC0B-56D573592B37}"/>
              </a:ext>
            </a:extLst>
          </p:cNvPr>
          <p:cNvSpPr>
            <a:spLocks noGrp="1"/>
          </p:cNvSpPr>
          <p:nvPr>
            <p:ph type="title"/>
          </p:nvPr>
        </p:nvSpPr>
        <p:spPr>
          <a:xfrm>
            <a:off x="1004888" y="176213"/>
            <a:ext cx="9875837" cy="868362"/>
          </a:xfrm>
        </p:spPr>
        <p:txBody>
          <a:bodyPr/>
          <a:lstStyle/>
          <a:p>
            <a:pPr>
              <a:defRPr/>
            </a:pPr>
            <a:r>
              <a:rPr lang="it-IT" sz="3600" b="1" dirty="0">
                <a:solidFill>
                  <a:schemeClr val="accent2">
                    <a:lumMod val="75000"/>
                  </a:schemeClr>
                </a:solidFill>
              </a:rPr>
              <a:t>DOSSIER FORMATIVO</a:t>
            </a:r>
          </a:p>
        </p:txBody>
      </p:sp>
      <p:pic>
        <p:nvPicPr>
          <p:cNvPr id="24579" name="Picture 2" descr="Risultati immagini per dossier formativo">
            <a:extLst>
              <a:ext uri="{FF2B5EF4-FFF2-40B4-BE49-F238E27FC236}">
                <a16:creationId xmlns:a16="http://schemas.microsoft.com/office/drawing/2014/main" xmlns="" id="{5264D6FD-DBC4-4D48-B9DE-89DEFF72CB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5288" y="252413"/>
            <a:ext cx="14033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ttangolo 16">
            <a:extLst>
              <a:ext uri="{FF2B5EF4-FFF2-40B4-BE49-F238E27FC236}">
                <a16:creationId xmlns:a16="http://schemas.microsoft.com/office/drawing/2014/main" xmlns="" id="{E4B76280-8DD8-4659-A2A8-1EC33AFCA1F6}"/>
              </a:ext>
            </a:extLst>
          </p:cNvPr>
          <p:cNvSpPr>
            <a:spLocks noChangeArrowheads="1"/>
          </p:cNvSpPr>
          <p:nvPr/>
        </p:nvSpPr>
        <p:spPr bwMode="auto">
          <a:xfrm>
            <a:off x="1517650" y="5783263"/>
            <a:ext cx="2967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it-IT" altLang="it-IT" b="1">
                <a:solidFill>
                  <a:srgbClr val="242852"/>
                </a:solidFill>
              </a:rPr>
              <a:t>L’impegno della FOFI </a:t>
            </a:r>
          </a:p>
          <a:p>
            <a:pPr algn="ctr"/>
            <a:r>
              <a:rPr lang="it-IT" altLang="it-IT" b="1">
                <a:solidFill>
                  <a:srgbClr val="242852"/>
                </a:solidFill>
              </a:rPr>
              <a:t>nell’individuazione dei corsi </a:t>
            </a:r>
          </a:p>
        </p:txBody>
      </p:sp>
      <p:sp>
        <p:nvSpPr>
          <p:cNvPr id="18" name="Rettangolo arrotondato 17">
            <a:extLst>
              <a:ext uri="{FF2B5EF4-FFF2-40B4-BE49-F238E27FC236}">
                <a16:creationId xmlns:a16="http://schemas.microsoft.com/office/drawing/2014/main" xmlns="" id="{5B01054E-4BBC-4D08-BBD4-A66F717AA9FC}"/>
              </a:ext>
            </a:extLst>
          </p:cNvPr>
          <p:cNvSpPr/>
          <p:nvPr/>
        </p:nvSpPr>
        <p:spPr>
          <a:xfrm>
            <a:off x="5605463" y="5619750"/>
            <a:ext cx="4867275" cy="971550"/>
          </a:xfrm>
          <a:prstGeom prst="roundRect">
            <a:avLst/>
          </a:prstGeom>
          <a:solidFill>
            <a:srgbClr val="D7555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defTabSz="977900" eaLnBrk="1" fontAlgn="auto" hangingPunct="1">
              <a:spcAft>
                <a:spcPts val="0"/>
              </a:spcAft>
              <a:buFont typeface="Arial" panose="020B0604020202020204" pitchFamily="34" charset="0"/>
              <a:buChar char="•"/>
              <a:defRPr/>
            </a:pPr>
            <a:r>
              <a:rPr lang="it-IT" sz="1600" b="1" dirty="0">
                <a:solidFill>
                  <a:prstClr val="white"/>
                </a:solidFill>
              </a:rPr>
              <a:t>la FOFI ha già attivato 14 corsi FAD </a:t>
            </a:r>
          </a:p>
          <a:p>
            <a:pPr marL="285750" indent="-285750" algn="just" defTabSz="977900" eaLnBrk="1" fontAlgn="auto" hangingPunct="1">
              <a:spcAft>
                <a:spcPts val="0"/>
              </a:spcAft>
              <a:buFont typeface="Arial" panose="020B0604020202020204" pitchFamily="34" charset="0"/>
              <a:buChar char="•"/>
              <a:defRPr/>
            </a:pPr>
            <a:r>
              <a:rPr lang="it-IT" sz="1600" b="1" dirty="0">
                <a:solidFill>
                  <a:prstClr val="white"/>
                </a:solidFill>
              </a:rPr>
              <a:t>per consentire agli iscritti di raggiungere la soglia minima del 70% di coerenza con il dossier</a:t>
            </a:r>
          </a:p>
        </p:txBody>
      </p:sp>
      <p:grpSp>
        <p:nvGrpSpPr>
          <p:cNvPr id="24582" name="Gruppo 10">
            <a:extLst>
              <a:ext uri="{FF2B5EF4-FFF2-40B4-BE49-F238E27FC236}">
                <a16:creationId xmlns:a16="http://schemas.microsoft.com/office/drawing/2014/main" xmlns="" id="{23C1290F-AFF4-421B-B3B5-0DAF0A507747}"/>
              </a:ext>
            </a:extLst>
          </p:cNvPr>
          <p:cNvGrpSpPr>
            <a:grpSpLocks/>
          </p:cNvGrpSpPr>
          <p:nvPr/>
        </p:nvGrpSpPr>
        <p:grpSpPr bwMode="auto">
          <a:xfrm>
            <a:off x="279400" y="1270000"/>
            <a:ext cx="11209338" cy="1963738"/>
            <a:chOff x="519305" y="1354144"/>
            <a:chExt cx="11074366" cy="1754815"/>
          </a:xfrm>
        </p:grpSpPr>
        <p:sp>
          <p:nvSpPr>
            <p:cNvPr id="12" name="Figura a mano libera 11">
              <a:extLst>
                <a:ext uri="{FF2B5EF4-FFF2-40B4-BE49-F238E27FC236}">
                  <a16:creationId xmlns:a16="http://schemas.microsoft.com/office/drawing/2014/main" xmlns="" id="{01393877-98C6-4192-9B04-80C4DBE29FF3}"/>
                </a:ext>
              </a:extLst>
            </p:cNvPr>
            <p:cNvSpPr/>
            <p:nvPr/>
          </p:nvSpPr>
          <p:spPr>
            <a:xfrm>
              <a:off x="519305" y="1766959"/>
              <a:ext cx="2689781" cy="1041256"/>
            </a:xfrm>
            <a:custGeom>
              <a:avLst/>
              <a:gdLst>
                <a:gd name="connsiteX0" fmla="*/ 0 w 3051900"/>
                <a:gd name="connsiteY0" fmla="*/ 205981 h 2059806"/>
                <a:gd name="connsiteX1" fmla="*/ 205981 w 3051900"/>
                <a:gd name="connsiteY1" fmla="*/ 0 h 2059806"/>
                <a:gd name="connsiteX2" fmla="*/ 2845919 w 3051900"/>
                <a:gd name="connsiteY2" fmla="*/ 0 h 2059806"/>
                <a:gd name="connsiteX3" fmla="*/ 3051900 w 3051900"/>
                <a:gd name="connsiteY3" fmla="*/ 205981 h 2059806"/>
                <a:gd name="connsiteX4" fmla="*/ 3051900 w 3051900"/>
                <a:gd name="connsiteY4" fmla="*/ 1853825 h 2059806"/>
                <a:gd name="connsiteX5" fmla="*/ 2845919 w 3051900"/>
                <a:gd name="connsiteY5" fmla="*/ 2059806 h 2059806"/>
                <a:gd name="connsiteX6" fmla="*/ 205981 w 3051900"/>
                <a:gd name="connsiteY6" fmla="*/ 2059806 h 2059806"/>
                <a:gd name="connsiteX7" fmla="*/ 0 w 3051900"/>
                <a:gd name="connsiteY7" fmla="*/ 1853825 h 2059806"/>
                <a:gd name="connsiteX8" fmla="*/ 0 w 3051900"/>
                <a:gd name="connsiteY8" fmla="*/ 205981 h 205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1900" h="2059806">
                  <a:moveTo>
                    <a:pt x="0" y="205981"/>
                  </a:moveTo>
                  <a:cubicBezTo>
                    <a:pt x="0" y="92221"/>
                    <a:pt x="92221" y="0"/>
                    <a:pt x="205981" y="0"/>
                  </a:cubicBezTo>
                  <a:lnTo>
                    <a:pt x="2845919" y="0"/>
                  </a:lnTo>
                  <a:cubicBezTo>
                    <a:pt x="2959679" y="0"/>
                    <a:pt x="3051900" y="92221"/>
                    <a:pt x="3051900" y="205981"/>
                  </a:cubicBezTo>
                  <a:lnTo>
                    <a:pt x="3051900" y="1853825"/>
                  </a:lnTo>
                  <a:cubicBezTo>
                    <a:pt x="3051900" y="1967585"/>
                    <a:pt x="2959679" y="2059806"/>
                    <a:pt x="2845919" y="2059806"/>
                  </a:cubicBezTo>
                  <a:lnTo>
                    <a:pt x="205981" y="2059806"/>
                  </a:lnTo>
                  <a:cubicBezTo>
                    <a:pt x="92221" y="2059806"/>
                    <a:pt x="0" y="1967585"/>
                    <a:pt x="0" y="1853825"/>
                  </a:cubicBezTo>
                  <a:lnTo>
                    <a:pt x="0" y="205981"/>
                  </a:lnTo>
                  <a:close/>
                </a:path>
              </a:pathLst>
            </a:custGeom>
            <a:solidFill>
              <a:srgbClr val="D755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910" tIns="128910" rIns="128910" bIns="128910" spcCol="1270" anchor="ctr"/>
            <a:lstStyle/>
            <a:p>
              <a:pPr algn="just" defTabSz="800100">
                <a:lnSpc>
                  <a:spcPct val="90000"/>
                </a:lnSpc>
                <a:spcAft>
                  <a:spcPct val="35000"/>
                </a:spcAft>
                <a:defRPr/>
              </a:pPr>
              <a:r>
                <a:rPr lang="it-IT" sz="1600" b="1" dirty="0"/>
                <a:t>il </a:t>
              </a:r>
              <a:r>
                <a:rPr lang="it-IT" sz="1600" b="1" i="1" dirty="0"/>
                <a:t>dossier</a:t>
              </a:r>
              <a:r>
                <a:rPr lang="it-IT" sz="1600" b="1" dirty="0"/>
                <a:t> formativo di gruppo della FOFI è stato attivato a </a:t>
              </a:r>
              <a:r>
                <a:rPr lang="it-IT" sz="1600" b="1" dirty="0">
                  <a:solidFill>
                    <a:schemeClr val="tx2"/>
                  </a:solidFill>
                </a:rPr>
                <a:t>dicembre 2017 </a:t>
              </a:r>
              <a:r>
                <a:rPr lang="it-IT" sz="1600" b="1" dirty="0"/>
                <a:t>e vi aderiscono tutti gli iscritti all’Albo Unico Nazionale</a:t>
              </a:r>
            </a:p>
          </p:txBody>
        </p:sp>
        <p:sp>
          <p:nvSpPr>
            <p:cNvPr id="13" name="Figura a mano libera 12">
              <a:extLst>
                <a:ext uri="{FF2B5EF4-FFF2-40B4-BE49-F238E27FC236}">
                  <a16:creationId xmlns:a16="http://schemas.microsoft.com/office/drawing/2014/main" xmlns="" id="{D76A65CE-274E-4080-B17A-A0B2EE1A3209}"/>
                </a:ext>
              </a:extLst>
            </p:cNvPr>
            <p:cNvSpPr/>
            <p:nvPr/>
          </p:nvSpPr>
          <p:spPr>
            <a:xfrm>
              <a:off x="3322009" y="2093238"/>
              <a:ext cx="893979" cy="473814"/>
            </a:xfrm>
            <a:custGeom>
              <a:avLst/>
              <a:gdLst>
                <a:gd name="connsiteX0" fmla="*/ 0 w 655424"/>
                <a:gd name="connsiteY0" fmla="*/ 151374 h 756871"/>
                <a:gd name="connsiteX1" fmla="*/ 327712 w 655424"/>
                <a:gd name="connsiteY1" fmla="*/ 151374 h 756871"/>
                <a:gd name="connsiteX2" fmla="*/ 327712 w 655424"/>
                <a:gd name="connsiteY2" fmla="*/ 0 h 756871"/>
                <a:gd name="connsiteX3" fmla="*/ 655424 w 655424"/>
                <a:gd name="connsiteY3" fmla="*/ 378436 h 756871"/>
                <a:gd name="connsiteX4" fmla="*/ 327712 w 655424"/>
                <a:gd name="connsiteY4" fmla="*/ 756871 h 756871"/>
                <a:gd name="connsiteX5" fmla="*/ 327712 w 655424"/>
                <a:gd name="connsiteY5" fmla="*/ 605497 h 756871"/>
                <a:gd name="connsiteX6" fmla="*/ 0 w 655424"/>
                <a:gd name="connsiteY6" fmla="*/ 605497 h 756871"/>
                <a:gd name="connsiteX7" fmla="*/ 0 w 655424"/>
                <a:gd name="connsiteY7" fmla="*/ 151374 h 75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424" h="756871">
                  <a:moveTo>
                    <a:pt x="0" y="151374"/>
                  </a:moveTo>
                  <a:lnTo>
                    <a:pt x="327712" y="151374"/>
                  </a:lnTo>
                  <a:lnTo>
                    <a:pt x="327712" y="0"/>
                  </a:lnTo>
                  <a:lnTo>
                    <a:pt x="655424" y="378436"/>
                  </a:lnTo>
                  <a:lnTo>
                    <a:pt x="327712" y="756871"/>
                  </a:lnTo>
                  <a:lnTo>
                    <a:pt x="327712" y="605497"/>
                  </a:lnTo>
                  <a:lnTo>
                    <a:pt x="0" y="605497"/>
                  </a:lnTo>
                  <a:lnTo>
                    <a:pt x="0" y="15137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151374" rIns="196627" bIns="151374" spcCol="1270" anchor="ctr"/>
            <a:lstStyle/>
            <a:p>
              <a:pPr algn="ctr" defTabSz="1422400">
                <a:lnSpc>
                  <a:spcPct val="90000"/>
                </a:lnSpc>
                <a:spcAft>
                  <a:spcPct val="35000"/>
                </a:spcAft>
                <a:defRPr/>
              </a:pPr>
              <a:endParaRPr lang="it-IT" sz="3200"/>
            </a:p>
          </p:txBody>
        </p:sp>
        <p:sp>
          <p:nvSpPr>
            <p:cNvPr id="14" name="Figura a mano libera 13">
              <a:extLst>
                <a:ext uri="{FF2B5EF4-FFF2-40B4-BE49-F238E27FC236}">
                  <a16:creationId xmlns:a16="http://schemas.microsoft.com/office/drawing/2014/main" xmlns="" id="{9BE6C89B-9ACB-44C4-A2D9-09E0E0E46B2C}"/>
                </a:ext>
              </a:extLst>
            </p:cNvPr>
            <p:cNvSpPr/>
            <p:nvPr/>
          </p:nvSpPr>
          <p:spPr>
            <a:xfrm>
              <a:off x="4418310" y="1891796"/>
              <a:ext cx="2462364" cy="878116"/>
            </a:xfrm>
            <a:custGeom>
              <a:avLst/>
              <a:gdLst>
                <a:gd name="connsiteX0" fmla="*/ 0 w 3051900"/>
                <a:gd name="connsiteY0" fmla="*/ 205981 h 2059806"/>
                <a:gd name="connsiteX1" fmla="*/ 205981 w 3051900"/>
                <a:gd name="connsiteY1" fmla="*/ 0 h 2059806"/>
                <a:gd name="connsiteX2" fmla="*/ 2845919 w 3051900"/>
                <a:gd name="connsiteY2" fmla="*/ 0 h 2059806"/>
                <a:gd name="connsiteX3" fmla="*/ 3051900 w 3051900"/>
                <a:gd name="connsiteY3" fmla="*/ 205981 h 2059806"/>
                <a:gd name="connsiteX4" fmla="*/ 3051900 w 3051900"/>
                <a:gd name="connsiteY4" fmla="*/ 1853825 h 2059806"/>
                <a:gd name="connsiteX5" fmla="*/ 2845919 w 3051900"/>
                <a:gd name="connsiteY5" fmla="*/ 2059806 h 2059806"/>
                <a:gd name="connsiteX6" fmla="*/ 205981 w 3051900"/>
                <a:gd name="connsiteY6" fmla="*/ 2059806 h 2059806"/>
                <a:gd name="connsiteX7" fmla="*/ 0 w 3051900"/>
                <a:gd name="connsiteY7" fmla="*/ 1853825 h 2059806"/>
                <a:gd name="connsiteX8" fmla="*/ 0 w 3051900"/>
                <a:gd name="connsiteY8" fmla="*/ 205981 h 205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1900" h="2059806">
                  <a:moveTo>
                    <a:pt x="0" y="205981"/>
                  </a:moveTo>
                  <a:cubicBezTo>
                    <a:pt x="0" y="92221"/>
                    <a:pt x="92221" y="0"/>
                    <a:pt x="205981" y="0"/>
                  </a:cubicBezTo>
                  <a:lnTo>
                    <a:pt x="2845919" y="0"/>
                  </a:lnTo>
                  <a:cubicBezTo>
                    <a:pt x="2959679" y="0"/>
                    <a:pt x="3051900" y="92221"/>
                    <a:pt x="3051900" y="205981"/>
                  </a:cubicBezTo>
                  <a:lnTo>
                    <a:pt x="3051900" y="1853825"/>
                  </a:lnTo>
                  <a:cubicBezTo>
                    <a:pt x="3051900" y="1967585"/>
                    <a:pt x="2959679" y="2059806"/>
                    <a:pt x="2845919" y="2059806"/>
                  </a:cubicBezTo>
                  <a:lnTo>
                    <a:pt x="205981" y="2059806"/>
                  </a:lnTo>
                  <a:cubicBezTo>
                    <a:pt x="92221" y="2059806"/>
                    <a:pt x="0" y="1967585"/>
                    <a:pt x="0" y="1853825"/>
                  </a:cubicBezTo>
                  <a:lnTo>
                    <a:pt x="0" y="205981"/>
                  </a:lnTo>
                  <a:close/>
                </a:path>
              </a:pathLst>
            </a:custGeom>
            <a:solidFill>
              <a:srgbClr val="D755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1290" tIns="121290" rIns="121290" bIns="121290" spcCol="1270" anchor="ctr"/>
            <a:lstStyle/>
            <a:p>
              <a:pPr algn="just" defTabSz="711200">
                <a:lnSpc>
                  <a:spcPct val="90000"/>
                </a:lnSpc>
                <a:spcAft>
                  <a:spcPct val="35000"/>
                </a:spcAft>
                <a:defRPr/>
              </a:pPr>
              <a:r>
                <a:rPr lang="it-IT" sz="1600" b="1" dirty="0"/>
                <a:t>importante per favorire la crescita professionale coordinata e complessiva dei farmacisti</a:t>
              </a:r>
            </a:p>
          </p:txBody>
        </p:sp>
        <p:sp>
          <p:nvSpPr>
            <p:cNvPr id="15" name="Figura a mano libera 14">
              <a:extLst>
                <a:ext uri="{FF2B5EF4-FFF2-40B4-BE49-F238E27FC236}">
                  <a16:creationId xmlns:a16="http://schemas.microsoft.com/office/drawing/2014/main" xmlns="" id="{38303E19-76EE-472A-A12F-F4C5C3B59C08}"/>
                </a:ext>
              </a:extLst>
            </p:cNvPr>
            <p:cNvSpPr/>
            <p:nvPr/>
          </p:nvSpPr>
          <p:spPr>
            <a:xfrm>
              <a:off x="7062607" y="2093238"/>
              <a:ext cx="903390" cy="473814"/>
            </a:xfrm>
            <a:custGeom>
              <a:avLst/>
              <a:gdLst>
                <a:gd name="connsiteX0" fmla="*/ 0 w 647002"/>
                <a:gd name="connsiteY0" fmla="*/ 151374 h 756871"/>
                <a:gd name="connsiteX1" fmla="*/ 323501 w 647002"/>
                <a:gd name="connsiteY1" fmla="*/ 151374 h 756871"/>
                <a:gd name="connsiteX2" fmla="*/ 323501 w 647002"/>
                <a:gd name="connsiteY2" fmla="*/ 0 h 756871"/>
                <a:gd name="connsiteX3" fmla="*/ 647002 w 647002"/>
                <a:gd name="connsiteY3" fmla="*/ 378436 h 756871"/>
                <a:gd name="connsiteX4" fmla="*/ 323501 w 647002"/>
                <a:gd name="connsiteY4" fmla="*/ 756871 h 756871"/>
                <a:gd name="connsiteX5" fmla="*/ 323501 w 647002"/>
                <a:gd name="connsiteY5" fmla="*/ 605497 h 756871"/>
                <a:gd name="connsiteX6" fmla="*/ 0 w 647002"/>
                <a:gd name="connsiteY6" fmla="*/ 605497 h 756871"/>
                <a:gd name="connsiteX7" fmla="*/ 0 w 647002"/>
                <a:gd name="connsiteY7" fmla="*/ 151374 h 75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002" h="756871">
                  <a:moveTo>
                    <a:pt x="0" y="151374"/>
                  </a:moveTo>
                  <a:lnTo>
                    <a:pt x="323501" y="151374"/>
                  </a:lnTo>
                  <a:lnTo>
                    <a:pt x="323501" y="0"/>
                  </a:lnTo>
                  <a:lnTo>
                    <a:pt x="647002" y="378436"/>
                  </a:lnTo>
                  <a:lnTo>
                    <a:pt x="323501" y="756871"/>
                  </a:lnTo>
                  <a:lnTo>
                    <a:pt x="323501" y="605497"/>
                  </a:lnTo>
                  <a:lnTo>
                    <a:pt x="0" y="605497"/>
                  </a:lnTo>
                  <a:lnTo>
                    <a:pt x="0" y="15137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151374" rIns="194101" bIns="151374" spcCol="1270" anchor="ctr"/>
            <a:lstStyle/>
            <a:p>
              <a:pPr algn="ctr" defTabSz="1422400">
                <a:lnSpc>
                  <a:spcPct val="90000"/>
                </a:lnSpc>
                <a:spcAft>
                  <a:spcPct val="35000"/>
                </a:spcAft>
                <a:defRPr/>
              </a:pPr>
              <a:endParaRPr lang="it-IT" sz="3200"/>
            </a:p>
          </p:txBody>
        </p:sp>
        <p:sp>
          <p:nvSpPr>
            <p:cNvPr id="16" name="Figura a mano libera 15">
              <a:extLst>
                <a:ext uri="{FF2B5EF4-FFF2-40B4-BE49-F238E27FC236}">
                  <a16:creationId xmlns:a16="http://schemas.microsoft.com/office/drawing/2014/main" xmlns="" id="{994FF488-34CA-46B1-B85C-908890C37549}"/>
                </a:ext>
              </a:extLst>
            </p:cNvPr>
            <p:cNvSpPr/>
            <p:nvPr/>
          </p:nvSpPr>
          <p:spPr>
            <a:xfrm>
              <a:off x="8105583" y="1354144"/>
              <a:ext cx="3488088" cy="1754815"/>
            </a:xfrm>
            <a:custGeom>
              <a:avLst/>
              <a:gdLst>
                <a:gd name="connsiteX0" fmla="*/ 0 w 3051900"/>
                <a:gd name="connsiteY0" fmla="*/ 205981 h 2059806"/>
                <a:gd name="connsiteX1" fmla="*/ 205981 w 3051900"/>
                <a:gd name="connsiteY1" fmla="*/ 0 h 2059806"/>
                <a:gd name="connsiteX2" fmla="*/ 2845919 w 3051900"/>
                <a:gd name="connsiteY2" fmla="*/ 0 h 2059806"/>
                <a:gd name="connsiteX3" fmla="*/ 3051900 w 3051900"/>
                <a:gd name="connsiteY3" fmla="*/ 205981 h 2059806"/>
                <a:gd name="connsiteX4" fmla="*/ 3051900 w 3051900"/>
                <a:gd name="connsiteY4" fmla="*/ 1853825 h 2059806"/>
                <a:gd name="connsiteX5" fmla="*/ 2845919 w 3051900"/>
                <a:gd name="connsiteY5" fmla="*/ 2059806 h 2059806"/>
                <a:gd name="connsiteX6" fmla="*/ 205981 w 3051900"/>
                <a:gd name="connsiteY6" fmla="*/ 2059806 h 2059806"/>
                <a:gd name="connsiteX7" fmla="*/ 0 w 3051900"/>
                <a:gd name="connsiteY7" fmla="*/ 1853825 h 2059806"/>
                <a:gd name="connsiteX8" fmla="*/ 0 w 3051900"/>
                <a:gd name="connsiteY8" fmla="*/ 205981 h 205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1900" h="2059806">
                  <a:moveTo>
                    <a:pt x="0" y="205981"/>
                  </a:moveTo>
                  <a:cubicBezTo>
                    <a:pt x="0" y="92221"/>
                    <a:pt x="92221" y="0"/>
                    <a:pt x="205981" y="0"/>
                  </a:cubicBezTo>
                  <a:lnTo>
                    <a:pt x="2845919" y="0"/>
                  </a:lnTo>
                  <a:cubicBezTo>
                    <a:pt x="2959679" y="0"/>
                    <a:pt x="3051900" y="92221"/>
                    <a:pt x="3051900" y="205981"/>
                  </a:cubicBezTo>
                  <a:lnTo>
                    <a:pt x="3051900" y="1853825"/>
                  </a:lnTo>
                  <a:cubicBezTo>
                    <a:pt x="3051900" y="1967585"/>
                    <a:pt x="2959679" y="2059806"/>
                    <a:pt x="2845919" y="2059806"/>
                  </a:cubicBezTo>
                  <a:lnTo>
                    <a:pt x="205981" y="2059806"/>
                  </a:lnTo>
                  <a:cubicBezTo>
                    <a:pt x="92221" y="2059806"/>
                    <a:pt x="0" y="1967585"/>
                    <a:pt x="0" y="1853825"/>
                  </a:cubicBezTo>
                  <a:lnTo>
                    <a:pt x="0" y="205981"/>
                  </a:lnTo>
                  <a:close/>
                </a:path>
              </a:pathLst>
            </a:custGeom>
            <a:solidFill>
              <a:srgbClr val="D755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1290" tIns="121290" rIns="121290" bIns="121290" spcCol="1270" anchor="ctr"/>
            <a:lstStyle/>
            <a:p>
              <a:pPr algn="just" defTabSz="711200">
                <a:spcAft>
                  <a:spcPts val="0"/>
                </a:spcAft>
                <a:defRPr/>
              </a:pPr>
              <a:r>
                <a:rPr lang="it-IT" sz="1600" b="1" dirty="0"/>
                <a:t>riduzione dell’obbligo formativo del triennio 2017-2019. </a:t>
              </a:r>
              <a:r>
                <a:rPr lang="it-IT" sz="1600" b="1" dirty="0">
                  <a:solidFill>
                    <a:schemeClr val="tx2"/>
                  </a:solidFill>
                </a:rPr>
                <a:t>BONUS</a:t>
              </a:r>
              <a:r>
                <a:rPr lang="it-IT" sz="1600" b="1" dirty="0"/>
                <a:t> di crediti formativi: </a:t>
              </a:r>
            </a:p>
            <a:p>
              <a:pPr algn="just" defTabSz="711200">
                <a:spcAft>
                  <a:spcPts val="0"/>
                </a:spcAft>
                <a:defRPr/>
              </a:pPr>
              <a:r>
                <a:rPr lang="it-IT" sz="1600" b="1" dirty="0"/>
                <a:t>- </a:t>
              </a:r>
              <a:r>
                <a:rPr lang="it-IT" sz="1600" b="1" dirty="0">
                  <a:solidFill>
                    <a:schemeClr val="tx2"/>
                  </a:solidFill>
                </a:rPr>
                <a:t>10 </a:t>
              </a:r>
              <a:r>
                <a:rPr lang="it-IT" sz="1600" b="1" dirty="0"/>
                <a:t>nel presente triennio</a:t>
              </a:r>
            </a:p>
            <a:p>
              <a:pPr algn="just" defTabSz="711200">
                <a:spcAft>
                  <a:spcPts val="0"/>
                </a:spcAft>
                <a:defRPr/>
              </a:pPr>
              <a:r>
                <a:rPr lang="it-IT" sz="1600" b="1" dirty="0"/>
                <a:t>- </a:t>
              </a:r>
              <a:r>
                <a:rPr lang="it-IT" sz="1600" b="1" dirty="0">
                  <a:solidFill>
                    <a:schemeClr val="tx2"/>
                  </a:solidFill>
                </a:rPr>
                <a:t>20</a:t>
              </a:r>
              <a:r>
                <a:rPr lang="it-IT" sz="1600" b="1" dirty="0"/>
                <a:t> portati a detrazione nel triennio 2020-2022 a condizione che il dossier sia realizzato entro il 31.12.2019 e che sia rispettato il principio di coerenza</a:t>
              </a:r>
            </a:p>
          </p:txBody>
        </p:sp>
      </p:grpSp>
      <p:grpSp>
        <p:nvGrpSpPr>
          <p:cNvPr id="24583" name="Gruppo 25">
            <a:extLst>
              <a:ext uri="{FF2B5EF4-FFF2-40B4-BE49-F238E27FC236}">
                <a16:creationId xmlns:a16="http://schemas.microsoft.com/office/drawing/2014/main" xmlns="" id="{1CD2CF6E-A731-4FB8-9331-A5843302A84C}"/>
              </a:ext>
            </a:extLst>
          </p:cNvPr>
          <p:cNvGrpSpPr>
            <a:grpSpLocks/>
          </p:cNvGrpSpPr>
          <p:nvPr/>
        </p:nvGrpSpPr>
        <p:grpSpPr bwMode="auto">
          <a:xfrm>
            <a:off x="4692650" y="5911850"/>
            <a:ext cx="679450" cy="428625"/>
            <a:chOff x="2355850" y="1986255"/>
            <a:chExt cx="452659" cy="529526"/>
          </a:xfrm>
        </p:grpSpPr>
        <p:sp>
          <p:nvSpPr>
            <p:cNvPr id="27" name="Freccia a destra 26">
              <a:extLst>
                <a:ext uri="{FF2B5EF4-FFF2-40B4-BE49-F238E27FC236}">
                  <a16:creationId xmlns:a16="http://schemas.microsoft.com/office/drawing/2014/main" xmlns="" id="{D96A4DE9-CB72-438E-80F5-E5FA8120420D}"/>
                </a:ext>
              </a:extLst>
            </p:cNvPr>
            <p:cNvSpPr/>
            <p:nvPr/>
          </p:nvSpPr>
          <p:spPr>
            <a:xfrm>
              <a:off x="2355850" y="1986255"/>
              <a:ext cx="452659" cy="5295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reccia a destra 4">
              <a:extLst>
                <a:ext uri="{FF2B5EF4-FFF2-40B4-BE49-F238E27FC236}">
                  <a16:creationId xmlns:a16="http://schemas.microsoft.com/office/drawing/2014/main" xmlns="" id="{D816AB62-32B1-47FE-BA3C-24076A2C9D50}"/>
                </a:ext>
              </a:extLst>
            </p:cNvPr>
            <p:cNvSpPr/>
            <p:nvPr/>
          </p:nvSpPr>
          <p:spPr>
            <a:xfrm>
              <a:off x="2355850" y="2092160"/>
              <a:ext cx="317284" cy="31771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it-IT" sz="1200"/>
            </a:p>
          </p:txBody>
        </p:sp>
      </p:grpSp>
      <p:grpSp>
        <p:nvGrpSpPr>
          <p:cNvPr id="24584" name="Gruppo 29">
            <a:extLst>
              <a:ext uri="{FF2B5EF4-FFF2-40B4-BE49-F238E27FC236}">
                <a16:creationId xmlns:a16="http://schemas.microsoft.com/office/drawing/2014/main" xmlns="" id="{103EE80B-E8A0-476E-BDF6-E1DCA7341D72}"/>
              </a:ext>
            </a:extLst>
          </p:cNvPr>
          <p:cNvGrpSpPr>
            <a:grpSpLocks/>
          </p:cNvGrpSpPr>
          <p:nvPr/>
        </p:nvGrpSpPr>
        <p:grpSpPr bwMode="auto">
          <a:xfrm>
            <a:off x="279400" y="3387725"/>
            <a:ext cx="11425238" cy="1944688"/>
            <a:chOff x="2114716" y="3659798"/>
            <a:chExt cx="8062491" cy="1634956"/>
          </a:xfrm>
        </p:grpSpPr>
        <p:sp>
          <p:nvSpPr>
            <p:cNvPr id="31" name="Figura a mano libera 30">
              <a:extLst>
                <a:ext uri="{FF2B5EF4-FFF2-40B4-BE49-F238E27FC236}">
                  <a16:creationId xmlns:a16="http://schemas.microsoft.com/office/drawing/2014/main" xmlns="" id="{0EA769F4-6AF9-4C60-95DD-27E84D5E9D84}"/>
                </a:ext>
              </a:extLst>
            </p:cNvPr>
            <p:cNvSpPr/>
            <p:nvPr/>
          </p:nvSpPr>
          <p:spPr>
            <a:xfrm>
              <a:off x="2114716" y="4243044"/>
              <a:ext cx="1177391" cy="492488"/>
            </a:xfrm>
            <a:custGeom>
              <a:avLst/>
              <a:gdLst>
                <a:gd name="connsiteX0" fmla="*/ 0 w 2310778"/>
                <a:gd name="connsiteY0" fmla="*/ 138647 h 1386467"/>
                <a:gd name="connsiteX1" fmla="*/ 138647 w 2310778"/>
                <a:gd name="connsiteY1" fmla="*/ 0 h 1386467"/>
                <a:gd name="connsiteX2" fmla="*/ 2172131 w 2310778"/>
                <a:gd name="connsiteY2" fmla="*/ 0 h 1386467"/>
                <a:gd name="connsiteX3" fmla="*/ 2310778 w 2310778"/>
                <a:gd name="connsiteY3" fmla="*/ 138647 h 1386467"/>
                <a:gd name="connsiteX4" fmla="*/ 2310778 w 2310778"/>
                <a:gd name="connsiteY4" fmla="*/ 1247820 h 1386467"/>
                <a:gd name="connsiteX5" fmla="*/ 2172131 w 2310778"/>
                <a:gd name="connsiteY5" fmla="*/ 1386467 h 1386467"/>
                <a:gd name="connsiteX6" fmla="*/ 138647 w 2310778"/>
                <a:gd name="connsiteY6" fmla="*/ 1386467 h 1386467"/>
                <a:gd name="connsiteX7" fmla="*/ 0 w 2310778"/>
                <a:gd name="connsiteY7" fmla="*/ 1247820 h 1386467"/>
                <a:gd name="connsiteX8" fmla="*/ 0 w 2310778"/>
                <a:gd name="connsiteY8" fmla="*/ 138647 h 138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78" h="1386467">
                  <a:moveTo>
                    <a:pt x="0" y="138647"/>
                  </a:moveTo>
                  <a:cubicBezTo>
                    <a:pt x="0" y="62074"/>
                    <a:pt x="62074" y="0"/>
                    <a:pt x="138647" y="0"/>
                  </a:cubicBezTo>
                  <a:lnTo>
                    <a:pt x="2172131" y="0"/>
                  </a:lnTo>
                  <a:cubicBezTo>
                    <a:pt x="2248704" y="0"/>
                    <a:pt x="2310778" y="62074"/>
                    <a:pt x="2310778" y="138647"/>
                  </a:cubicBezTo>
                  <a:lnTo>
                    <a:pt x="2310778" y="1247820"/>
                  </a:lnTo>
                  <a:cubicBezTo>
                    <a:pt x="2310778" y="1324393"/>
                    <a:pt x="2248704" y="1386467"/>
                    <a:pt x="2172131" y="1386467"/>
                  </a:cubicBezTo>
                  <a:lnTo>
                    <a:pt x="138647" y="1386467"/>
                  </a:lnTo>
                  <a:cubicBezTo>
                    <a:pt x="62074" y="1386467"/>
                    <a:pt x="0" y="1324393"/>
                    <a:pt x="0" y="1247820"/>
                  </a:cubicBezTo>
                  <a:lnTo>
                    <a:pt x="0" y="13864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78708" tIns="78708" rIns="78708" bIns="78708" spcCol="1270" anchor="ctr"/>
            <a:lstStyle/>
            <a:p>
              <a:pPr algn="ctr" defTabSz="444500">
                <a:lnSpc>
                  <a:spcPct val="90000"/>
                </a:lnSpc>
                <a:spcAft>
                  <a:spcPct val="35000"/>
                </a:spcAft>
                <a:defRPr/>
              </a:pPr>
              <a:r>
                <a:rPr lang="it-IT" sz="1600" b="1" dirty="0">
                  <a:solidFill>
                    <a:schemeClr val="tx2"/>
                  </a:solidFill>
                </a:rPr>
                <a:t>Autoformazione</a:t>
              </a:r>
            </a:p>
          </p:txBody>
        </p:sp>
        <p:sp>
          <p:nvSpPr>
            <p:cNvPr id="24576" name="Figura a mano libera 24575">
              <a:extLst>
                <a:ext uri="{FF2B5EF4-FFF2-40B4-BE49-F238E27FC236}">
                  <a16:creationId xmlns:a16="http://schemas.microsoft.com/office/drawing/2014/main" xmlns="" id="{73D2BDD3-D722-4A7D-98CD-B4885C06F4BE}"/>
                </a:ext>
              </a:extLst>
            </p:cNvPr>
            <p:cNvSpPr/>
            <p:nvPr/>
          </p:nvSpPr>
          <p:spPr>
            <a:xfrm>
              <a:off x="3381727" y="4281748"/>
              <a:ext cx="494033" cy="391055"/>
            </a:xfrm>
            <a:custGeom>
              <a:avLst/>
              <a:gdLst>
                <a:gd name="connsiteX0" fmla="*/ 0 w 493982"/>
                <a:gd name="connsiteY0" fmla="*/ 114615 h 573073"/>
                <a:gd name="connsiteX1" fmla="*/ 246991 w 493982"/>
                <a:gd name="connsiteY1" fmla="*/ 114615 h 573073"/>
                <a:gd name="connsiteX2" fmla="*/ 246991 w 493982"/>
                <a:gd name="connsiteY2" fmla="*/ 0 h 573073"/>
                <a:gd name="connsiteX3" fmla="*/ 493982 w 493982"/>
                <a:gd name="connsiteY3" fmla="*/ 286537 h 573073"/>
                <a:gd name="connsiteX4" fmla="*/ 246991 w 493982"/>
                <a:gd name="connsiteY4" fmla="*/ 573073 h 573073"/>
                <a:gd name="connsiteX5" fmla="*/ 246991 w 493982"/>
                <a:gd name="connsiteY5" fmla="*/ 458458 h 573073"/>
                <a:gd name="connsiteX6" fmla="*/ 0 w 493982"/>
                <a:gd name="connsiteY6" fmla="*/ 458458 h 573073"/>
                <a:gd name="connsiteX7" fmla="*/ 0 w 493982"/>
                <a:gd name="connsiteY7" fmla="*/ 114615 h 57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982" h="573073">
                  <a:moveTo>
                    <a:pt x="0" y="114615"/>
                  </a:moveTo>
                  <a:lnTo>
                    <a:pt x="246991" y="114615"/>
                  </a:lnTo>
                  <a:lnTo>
                    <a:pt x="246991" y="0"/>
                  </a:lnTo>
                  <a:lnTo>
                    <a:pt x="493982" y="286537"/>
                  </a:lnTo>
                  <a:lnTo>
                    <a:pt x="246991" y="573073"/>
                  </a:lnTo>
                  <a:lnTo>
                    <a:pt x="246991" y="458458"/>
                  </a:lnTo>
                  <a:lnTo>
                    <a:pt x="0" y="458458"/>
                  </a:lnTo>
                  <a:lnTo>
                    <a:pt x="0" y="114615"/>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0" tIns="114615" rIns="148195" bIns="114615" spcCol="1270" anchor="ctr"/>
            <a:lstStyle/>
            <a:p>
              <a:pPr algn="ctr" defTabSz="355600">
                <a:lnSpc>
                  <a:spcPct val="90000"/>
                </a:lnSpc>
                <a:spcAft>
                  <a:spcPct val="35000"/>
                </a:spcAft>
                <a:defRPr/>
              </a:pPr>
              <a:endParaRPr lang="it-IT" sz="800"/>
            </a:p>
          </p:txBody>
        </p:sp>
        <p:sp>
          <p:nvSpPr>
            <p:cNvPr id="24577" name="Figura a mano libera 24576">
              <a:extLst>
                <a:ext uri="{FF2B5EF4-FFF2-40B4-BE49-F238E27FC236}">
                  <a16:creationId xmlns:a16="http://schemas.microsoft.com/office/drawing/2014/main" xmlns="" id="{8AD0E233-5BC3-4007-AE90-D11A361F82F2}"/>
                </a:ext>
              </a:extLst>
            </p:cNvPr>
            <p:cNvSpPr/>
            <p:nvPr/>
          </p:nvSpPr>
          <p:spPr>
            <a:xfrm>
              <a:off x="8425125" y="3918722"/>
              <a:ext cx="1752082" cy="1141133"/>
            </a:xfrm>
            <a:custGeom>
              <a:avLst/>
              <a:gdLst>
                <a:gd name="connsiteX0" fmla="*/ 0 w 2310778"/>
                <a:gd name="connsiteY0" fmla="*/ 138647 h 1386467"/>
                <a:gd name="connsiteX1" fmla="*/ 138647 w 2310778"/>
                <a:gd name="connsiteY1" fmla="*/ 0 h 1386467"/>
                <a:gd name="connsiteX2" fmla="*/ 2172131 w 2310778"/>
                <a:gd name="connsiteY2" fmla="*/ 0 h 1386467"/>
                <a:gd name="connsiteX3" fmla="*/ 2310778 w 2310778"/>
                <a:gd name="connsiteY3" fmla="*/ 138647 h 1386467"/>
                <a:gd name="connsiteX4" fmla="*/ 2310778 w 2310778"/>
                <a:gd name="connsiteY4" fmla="*/ 1247820 h 1386467"/>
                <a:gd name="connsiteX5" fmla="*/ 2172131 w 2310778"/>
                <a:gd name="connsiteY5" fmla="*/ 1386467 h 1386467"/>
                <a:gd name="connsiteX6" fmla="*/ 138647 w 2310778"/>
                <a:gd name="connsiteY6" fmla="*/ 1386467 h 1386467"/>
                <a:gd name="connsiteX7" fmla="*/ 0 w 2310778"/>
                <a:gd name="connsiteY7" fmla="*/ 1247820 h 1386467"/>
                <a:gd name="connsiteX8" fmla="*/ 0 w 2310778"/>
                <a:gd name="connsiteY8" fmla="*/ 138647 h 138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78" h="1386467">
                  <a:moveTo>
                    <a:pt x="0" y="138647"/>
                  </a:moveTo>
                  <a:cubicBezTo>
                    <a:pt x="0" y="62074"/>
                    <a:pt x="62074" y="0"/>
                    <a:pt x="138647" y="0"/>
                  </a:cubicBezTo>
                  <a:lnTo>
                    <a:pt x="2172131" y="0"/>
                  </a:lnTo>
                  <a:cubicBezTo>
                    <a:pt x="2248704" y="0"/>
                    <a:pt x="2310778" y="62074"/>
                    <a:pt x="2310778" y="138647"/>
                  </a:cubicBezTo>
                  <a:lnTo>
                    <a:pt x="2310778" y="1247820"/>
                  </a:lnTo>
                  <a:cubicBezTo>
                    <a:pt x="2310778" y="1324393"/>
                    <a:pt x="2248704" y="1386467"/>
                    <a:pt x="2172131" y="1386467"/>
                  </a:cubicBezTo>
                  <a:lnTo>
                    <a:pt x="138647" y="1386467"/>
                  </a:lnTo>
                  <a:cubicBezTo>
                    <a:pt x="62074" y="1386467"/>
                    <a:pt x="0" y="1324393"/>
                    <a:pt x="0" y="1247820"/>
                  </a:cubicBezTo>
                  <a:lnTo>
                    <a:pt x="0" y="13864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78708" tIns="78708" rIns="78708" bIns="78708" spcCol="1270" anchor="ctr"/>
            <a:lstStyle/>
            <a:p>
              <a:pPr algn="ctr" defTabSz="444500">
                <a:lnSpc>
                  <a:spcPct val="90000"/>
                </a:lnSpc>
                <a:spcAft>
                  <a:spcPct val="35000"/>
                </a:spcAft>
                <a:defRPr/>
              </a:pPr>
              <a:r>
                <a:rPr lang="it-IT" sz="1600" b="1" dirty="0">
                  <a:solidFill>
                    <a:schemeClr val="tx2"/>
                  </a:solidFill>
                </a:rPr>
                <a:t>ampliamento della percentuale dei crediti acquisibili per il triennio 2017-2019, che passa dal 10% al 20% dell’obbligo formativo triennale.</a:t>
              </a:r>
            </a:p>
          </p:txBody>
        </p:sp>
        <p:sp>
          <p:nvSpPr>
            <p:cNvPr id="3" name="Figura a mano libera 24578">
              <a:extLst>
                <a:ext uri="{FF2B5EF4-FFF2-40B4-BE49-F238E27FC236}">
                  <a16:creationId xmlns:a16="http://schemas.microsoft.com/office/drawing/2014/main" xmlns="" id="{A5F76B52-B684-4AFA-8D39-8D0E98E9F262}"/>
                </a:ext>
              </a:extLst>
            </p:cNvPr>
            <p:cNvSpPr/>
            <p:nvPr/>
          </p:nvSpPr>
          <p:spPr>
            <a:xfrm>
              <a:off x="3993388" y="3659798"/>
              <a:ext cx="3815596" cy="1634956"/>
            </a:xfrm>
            <a:custGeom>
              <a:avLst/>
              <a:gdLst>
                <a:gd name="connsiteX0" fmla="*/ 0 w 2310778"/>
                <a:gd name="connsiteY0" fmla="*/ 138647 h 1386467"/>
                <a:gd name="connsiteX1" fmla="*/ 138647 w 2310778"/>
                <a:gd name="connsiteY1" fmla="*/ 0 h 1386467"/>
                <a:gd name="connsiteX2" fmla="*/ 2172131 w 2310778"/>
                <a:gd name="connsiteY2" fmla="*/ 0 h 1386467"/>
                <a:gd name="connsiteX3" fmla="*/ 2310778 w 2310778"/>
                <a:gd name="connsiteY3" fmla="*/ 138647 h 1386467"/>
                <a:gd name="connsiteX4" fmla="*/ 2310778 w 2310778"/>
                <a:gd name="connsiteY4" fmla="*/ 1247820 h 1386467"/>
                <a:gd name="connsiteX5" fmla="*/ 2172131 w 2310778"/>
                <a:gd name="connsiteY5" fmla="*/ 1386467 h 1386467"/>
                <a:gd name="connsiteX6" fmla="*/ 138647 w 2310778"/>
                <a:gd name="connsiteY6" fmla="*/ 1386467 h 1386467"/>
                <a:gd name="connsiteX7" fmla="*/ 0 w 2310778"/>
                <a:gd name="connsiteY7" fmla="*/ 1247820 h 1386467"/>
                <a:gd name="connsiteX8" fmla="*/ 0 w 2310778"/>
                <a:gd name="connsiteY8" fmla="*/ 138647 h 138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78" h="1386467">
                  <a:moveTo>
                    <a:pt x="0" y="138647"/>
                  </a:moveTo>
                  <a:cubicBezTo>
                    <a:pt x="0" y="62074"/>
                    <a:pt x="62074" y="0"/>
                    <a:pt x="138647" y="0"/>
                  </a:cubicBezTo>
                  <a:lnTo>
                    <a:pt x="2172131" y="0"/>
                  </a:lnTo>
                  <a:cubicBezTo>
                    <a:pt x="2248704" y="0"/>
                    <a:pt x="2310778" y="62074"/>
                    <a:pt x="2310778" y="138647"/>
                  </a:cubicBezTo>
                  <a:lnTo>
                    <a:pt x="2310778" y="1247820"/>
                  </a:lnTo>
                  <a:cubicBezTo>
                    <a:pt x="2310778" y="1324393"/>
                    <a:pt x="2248704" y="1386467"/>
                    <a:pt x="2172131" y="1386467"/>
                  </a:cubicBezTo>
                  <a:lnTo>
                    <a:pt x="138647" y="1386467"/>
                  </a:lnTo>
                  <a:cubicBezTo>
                    <a:pt x="62074" y="1386467"/>
                    <a:pt x="0" y="1324393"/>
                    <a:pt x="0" y="1247820"/>
                  </a:cubicBezTo>
                  <a:lnTo>
                    <a:pt x="0" y="13864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78708" tIns="78708" rIns="78708" bIns="78708" spcCol="1270" anchor="ctr"/>
            <a:lstStyle/>
            <a:p>
              <a:pPr algn="ctr" defTabSz="444500">
                <a:spcAft>
                  <a:spcPts val="0"/>
                </a:spcAft>
                <a:defRPr/>
              </a:pPr>
              <a:r>
                <a:rPr lang="it-IT" sz="1600" b="1" dirty="0">
                  <a:solidFill>
                    <a:schemeClr val="tx2"/>
                  </a:solidFill>
                </a:rPr>
                <a:t>Esempi:</a:t>
              </a:r>
            </a:p>
            <a:p>
              <a:pPr marL="285750" indent="-285750" algn="just" defTabSz="444500">
                <a:spcAft>
                  <a:spcPts val="0"/>
                </a:spcAft>
                <a:buFontTx/>
                <a:buChar char="-"/>
                <a:defRPr/>
              </a:pPr>
              <a:r>
                <a:rPr lang="it-IT" sz="1600" b="1" dirty="0">
                  <a:solidFill>
                    <a:schemeClr val="tx2"/>
                  </a:solidFill>
                </a:rPr>
                <a:t>Studio e attività di lettura di riviste scientifiche, capitoli di libri e monografie.</a:t>
              </a:r>
            </a:p>
            <a:p>
              <a:pPr marL="285750" indent="-285750" algn="just" defTabSz="444500">
                <a:spcAft>
                  <a:spcPts val="0"/>
                </a:spcAft>
                <a:buFontTx/>
                <a:buChar char="-"/>
                <a:defRPr/>
              </a:pPr>
              <a:r>
                <a:rPr lang="it-IT" sz="1600" b="1" dirty="0">
                  <a:solidFill>
                    <a:schemeClr val="tx2"/>
                  </a:solidFill>
                </a:rPr>
                <a:t>Riunioni delle Assemblee degli iscritti nelle quali si trattino temi di aggiornamento professionale. </a:t>
              </a:r>
            </a:p>
            <a:p>
              <a:pPr marL="285750" indent="-285750" algn="just" defTabSz="444500">
                <a:spcAft>
                  <a:spcPts val="0"/>
                </a:spcAft>
                <a:buFontTx/>
                <a:buChar char="-"/>
                <a:defRPr/>
              </a:pPr>
              <a:r>
                <a:rPr lang="it-IT" sz="1600" b="1" dirty="0">
                  <a:solidFill>
                    <a:schemeClr val="tx2"/>
                  </a:solidFill>
                </a:rPr>
                <a:t>Corsi/incontri/eventi di aggiornamento professionale. </a:t>
              </a:r>
            </a:p>
            <a:p>
              <a:pPr marL="285750" indent="-285750" algn="just" defTabSz="444500">
                <a:spcAft>
                  <a:spcPts val="0"/>
                </a:spcAft>
                <a:buFontTx/>
                <a:buChar char="-"/>
                <a:defRPr/>
              </a:pPr>
              <a:r>
                <a:rPr lang="it-IT" sz="1600" b="1" dirty="0">
                  <a:solidFill>
                    <a:schemeClr val="tx2"/>
                  </a:solidFill>
                </a:rPr>
                <a:t>Partecipazione ad eventi di volontariato con prestazione di attività professionale.</a:t>
              </a:r>
            </a:p>
          </p:txBody>
        </p:sp>
      </p:grpSp>
      <p:sp>
        <p:nvSpPr>
          <p:cNvPr id="39" name="Figura a mano libera 38">
            <a:extLst>
              <a:ext uri="{FF2B5EF4-FFF2-40B4-BE49-F238E27FC236}">
                <a16:creationId xmlns:a16="http://schemas.microsoft.com/office/drawing/2014/main" xmlns="" id="{E1BB82E7-CDCD-452A-81FB-EDA564C310F8}"/>
              </a:ext>
            </a:extLst>
          </p:cNvPr>
          <p:cNvSpPr/>
          <p:nvPr/>
        </p:nvSpPr>
        <p:spPr>
          <a:xfrm>
            <a:off x="8545513" y="4129088"/>
            <a:ext cx="690562" cy="463550"/>
          </a:xfrm>
          <a:custGeom>
            <a:avLst/>
            <a:gdLst>
              <a:gd name="connsiteX0" fmla="*/ 0 w 493982"/>
              <a:gd name="connsiteY0" fmla="*/ 114615 h 573073"/>
              <a:gd name="connsiteX1" fmla="*/ 246991 w 493982"/>
              <a:gd name="connsiteY1" fmla="*/ 114615 h 573073"/>
              <a:gd name="connsiteX2" fmla="*/ 246991 w 493982"/>
              <a:gd name="connsiteY2" fmla="*/ 0 h 573073"/>
              <a:gd name="connsiteX3" fmla="*/ 493982 w 493982"/>
              <a:gd name="connsiteY3" fmla="*/ 286537 h 573073"/>
              <a:gd name="connsiteX4" fmla="*/ 246991 w 493982"/>
              <a:gd name="connsiteY4" fmla="*/ 573073 h 573073"/>
              <a:gd name="connsiteX5" fmla="*/ 246991 w 493982"/>
              <a:gd name="connsiteY5" fmla="*/ 458458 h 573073"/>
              <a:gd name="connsiteX6" fmla="*/ 0 w 493982"/>
              <a:gd name="connsiteY6" fmla="*/ 458458 h 573073"/>
              <a:gd name="connsiteX7" fmla="*/ 0 w 493982"/>
              <a:gd name="connsiteY7" fmla="*/ 114615 h 57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982" h="573073">
                <a:moveTo>
                  <a:pt x="0" y="114615"/>
                </a:moveTo>
                <a:lnTo>
                  <a:pt x="246991" y="114615"/>
                </a:lnTo>
                <a:lnTo>
                  <a:pt x="246991" y="0"/>
                </a:lnTo>
                <a:lnTo>
                  <a:pt x="493982" y="286537"/>
                </a:lnTo>
                <a:lnTo>
                  <a:pt x="246991" y="573073"/>
                </a:lnTo>
                <a:lnTo>
                  <a:pt x="246991" y="458458"/>
                </a:lnTo>
                <a:lnTo>
                  <a:pt x="0" y="458458"/>
                </a:lnTo>
                <a:lnTo>
                  <a:pt x="0" y="114615"/>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0" tIns="114615" rIns="148195" bIns="114615" spcCol="1270" anchor="ctr"/>
          <a:lstStyle/>
          <a:p>
            <a:pPr algn="ctr" defTabSz="355600">
              <a:lnSpc>
                <a:spcPct val="90000"/>
              </a:lnSpc>
              <a:spcAft>
                <a:spcPct val="35000"/>
              </a:spcAft>
              <a:defRPr/>
            </a:pPr>
            <a:endParaRPr lang="it-IT"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xmlns="" id="{DD91A973-610B-4F32-9BD1-181E3E7978A8}"/>
              </a:ext>
            </a:extLst>
          </p:cNvPr>
          <p:cNvGraphicFramePr>
            <a:graphicFrameLocks noGrp="1"/>
          </p:cNvGraphicFramePr>
          <p:nvPr>
            <p:ph idx="1"/>
          </p:nvPr>
        </p:nvGraphicFramePr>
        <p:xfrm>
          <a:off x="1145093" y="748146"/>
          <a:ext cx="9872663" cy="4121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3" name="Picture 2">
            <a:extLst>
              <a:ext uri="{FF2B5EF4-FFF2-40B4-BE49-F238E27FC236}">
                <a16:creationId xmlns:a16="http://schemas.microsoft.com/office/drawing/2014/main" xmlns="" id="{71FC80CF-DCB0-4774-85DD-7459D905F5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13603">
            <a:off x="10720388" y="525463"/>
            <a:ext cx="10572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xmlns="" id="{D4CB8A99-3529-4E91-8947-89F41C03176A}"/>
              </a:ext>
            </a:extLst>
          </p:cNvPr>
          <p:cNvSpPr>
            <a:spLocks noGrp="1"/>
          </p:cNvSpPr>
          <p:nvPr>
            <p:ph type="title"/>
          </p:nvPr>
        </p:nvSpPr>
        <p:spPr>
          <a:xfrm>
            <a:off x="1306513" y="0"/>
            <a:ext cx="8839200" cy="1090613"/>
          </a:xfrm>
        </p:spPr>
        <p:txBody>
          <a:bodyPr rtlCol="0">
            <a:noAutofit/>
          </a:bodyPr>
          <a:lstStyle/>
          <a:p>
            <a:pPr algn="ctr" eaLnBrk="1" fontAlgn="auto" hangingPunct="1">
              <a:spcAft>
                <a:spcPts val="0"/>
              </a:spcAft>
              <a:defRPr/>
            </a:pPr>
            <a:r>
              <a:rPr lang="it-IT" sz="3600" b="1" dirty="0">
                <a:solidFill>
                  <a:schemeClr val="accent2">
                    <a:lumMod val="75000"/>
                  </a:schemeClr>
                </a:solidFill>
              </a:rPr>
              <a:t>ADERENZA TERAPEUTICA</a:t>
            </a:r>
          </a:p>
        </p:txBody>
      </p:sp>
      <p:sp>
        <p:nvSpPr>
          <p:cNvPr id="25" name="Freccia in giù 24">
            <a:extLst>
              <a:ext uri="{FF2B5EF4-FFF2-40B4-BE49-F238E27FC236}">
                <a16:creationId xmlns:a16="http://schemas.microsoft.com/office/drawing/2014/main" xmlns="" id="{DDF37638-8980-4B71-8425-43AA882502CC}"/>
              </a:ext>
            </a:extLst>
          </p:cNvPr>
          <p:cNvSpPr/>
          <p:nvPr/>
        </p:nvSpPr>
        <p:spPr>
          <a:xfrm rot="19283135">
            <a:off x="7080250" y="4806950"/>
            <a:ext cx="484188" cy="6397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606" name="CasellaDiTesto 25">
            <a:extLst>
              <a:ext uri="{FF2B5EF4-FFF2-40B4-BE49-F238E27FC236}">
                <a16:creationId xmlns:a16="http://schemas.microsoft.com/office/drawing/2014/main" xmlns="" id="{77191AED-B79B-4EAC-8F0A-F2ABF4F21050}"/>
              </a:ext>
            </a:extLst>
          </p:cNvPr>
          <p:cNvSpPr txBox="1">
            <a:spLocks noChangeArrowheads="1"/>
          </p:cNvSpPr>
          <p:nvPr/>
        </p:nvSpPr>
        <p:spPr bwMode="auto">
          <a:xfrm>
            <a:off x="5867400" y="5465763"/>
            <a:ext cx="5886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just"/>
            <a:r>
              <a:rPr lang="it-IT" altLang="it-IT" sz="2000" b="1" dirty="0">
                <a:solidFill>
                  <a:srgbClr val="FF0000"/>
                </a:solidFill>
              </a:rPr>
              <a:t>2018</a:t>
            </a:r>
            <a:r>
              <a:rPr lang="it-IT" altLang="it-IT" sz="2000" b="1" dirty="0"/>
              <a:t>, 2019, 2020: </a:t>
            </a:r>
            <a:r>
              <a:rPr lang="it-IT" altLang="it-IT" sz="2000" b="1" dirty="0">
                <a:solidFill>
                  <a:srgbClr val="FF0000"/>
                </a:solidFill>
              </a:rPr>
              <a:t>Piemonte, Lazio e Puglia </a:t>
            </a:r>
            <a:r>
              <a:rPr lang="it-IT" altLang="it-IT" sz="2000" b="1" dirty="0"/>
              <a:t>                                                                                2019, 2020: Lombardia, Emilia </a:t>
            </a:r>
            <a:r>
              <a:rPr lang="it-IT" altLang="it-IT" sz="2000" b="1" dirty="0" smtClean="0"/>
              <a:t>Romagna e Sicilia                                                                                    </a:t>
            </a:r>
            <a:r>
              <a:rPr lang="it-IT" altLang="it-IT" sz="2000" b="1" dirty="0"/>
              <a:t>2020: Veneto, Umbria e Campania</a:t>
            </a:r>
          </a:p>
        </p:txBody>
      </p:sp>
      <p:sp>
        <p:nvSpPr>
          <p:cNvPr id="2" name="CasellaDiTesto 1">
            <a:extLst>
              <a:ext uri="{FF2B5EF4-FFF2-40B4-BE49-F238E27FC236}">
                <a16:creationId xmlns:a16="http://schemas.microsoft.com/office/drawing/2014/main" xmlns="" id="{5DA731B3-5F0E-4D6F-8ECE-0E6ACA8CBDFA}"/>
              </a:ext>
            </a:extLst>
          </p:cNvPr>
          <p:cNvSpPr txBox="1"/>
          <p:nvPr/>
        </p:nvSpPr>
        <p:spPr>
          <a:xfrm>
            <a:off x="288925" y="5122863"/>
            <a:ext cx="5389563" cy="1446212"/>
          </a:xfrm>
          <a:prstGeom prst="rect">
            <a:avLst/>
          </a:prstGeom>
          <a:solidFill>
            <a:srgbClr val="FF9900"/>
          </a:solidFill>
          <a:ln>
            <a:solidFill>
              <a:schemeClr val="tx2"/>
            </a:solidFill>
          </a:ln>
        </p:spPr>
        <p:txBody>
          <a:bodyPr>
            <a:spAutoFit/>
          </a:bodyPr>
          <a:lstStyle/>
          <a:p>
            <a:pPr algn="just">
              <a:defRPr/>
            </a:pPr>
            <a:r>
              <a:rPr lang="it-IT" sz="1600" b="1" dirty="0">
                <a:solidFill>
                  <a:schemeClr val="accent3">
                    <a:lumMod val="75000"/>
                  </a:schemeClr>
                </a:solidFill>
              </a:rPr>
              <a:t>INTESA CONFERENZA STATO REGIONI 19 APRILE 2018:</a:t>
            </a:r>
          </a:p>
          <a:p>
            <a:pPr algn="just">
              <a:defRPr/>
            </a:pPr>
            <a:r>
              <a:rPr lang="it-IT" b="1" dirty="0"/>
              <a:t>oltre a quanto previsto dalla legge, analoga  quota capitaria di accesso deve essere messa a disposizione anche delle altre regioni a statuto ordinario che vogliano attivare nel triennio tali iniziative. </a:t>
            </a:r>
          </a:p>
        </p:txBody>
      </p:sp>
      <p:sp>
        <p:nvSpPr>
          <p:cNvPr id="3" name="Callout 1 2">
            <a:extLst>
              <a:ext uri="{FF2B5EF4-FFF2-40B4-BE49-F238E27FC236}">
                <a16:creationId xmlns:a16="http://schemas.microsoft.com/office/drawing/2014/main" xmlns="" id="{76C93145-F9F4-4F29-B908-531EF5DD5EA7}"/>
              </a:ext>
            </a:extLst>
          </p:cNvPr>
          <p:cNvSpPr/>
          <p:nvPr/>
        </p:nvSpPr>
        <p:spPr>
          <a:xfrm>
            <a:off x="4337050" y="4300538"/>
            <a:ext cx="1249363" cy="306387"/>
          </a:xfrm>
          <a:prstGeom prst="borderCallout1">
            <a:avLst>
              <a:gd name="adj1" fmla="val 100116"/>
              <a:gd name="adj2" fmla="val 67169"/>
              <a:gd name="adj3" fmla="val 265433"/>
              <a:gd name="adj4" fmla="val 6719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B6C5B27-B5C0-4676-95FC-49584D573079}"/>
              </a:ext>
            </a:extLst>
          </p:cNvPr>
          <p:cNvSpPr>
            <a:spLocks noGrp="1"/>
          </p:cNvSpPr>
          <p:nvPr>
            <p:ph type="title"/>
          </p:nvPr>
        </p:nvSpPr>
        <p:spPr>
          <a:xfrm>
            <a:off x="795338" y="38100"/>
            <a:ext cx="9875837" cy="1355725"/>
          </a:xfrm>
        </p:spPr>
        <p:txBody>
          <a:bodyPr/>
          <a:lstStyle/>
          <a:p>
            <a:pPr>
              <a:defRPr/>
            </a:pPr>
            <a:r>
              <a:rPr lang="it-IT" sz="3600" b="1" dirty="0">
                <a:solidFill>
                  <a:schemeClr val="accent2">
                    <a:lumMod val="75000"/>
                  </a:schemeClr>
                </a:solidFill>
              </a:rPr>
              <a:t>segue: IL PROGETTO ADHERE </a:t>
            </a:r>
          </a:p>
        </p:txBody>
      </p:sp>
      <p:grpSp>
        <p:nvGrpSpPr>
          <p:cNvPr id="26627" name="Gruppo 4">
            <a:extLst>
              <a:ext uri="{FF2B5EF4-FFF2-40B4-BE49-F238E27FC236}">
                <a16:creationId xmlns:a16="http://schemas.microsoft.com/office/drawing/2014/main" xmlns="" id="{3411147A-7080-438A-B7B0-07D609DC32AA}"/>
              </a:ext>
            </a:extLst>
          </p:cNvPr>
          <p:cNvGrpSpPr>
            <a:grpSpLocks/>
          </p:cNvGrpSpPr>
          <p:nvPr/>
        </p:nvGrpSpPr>
        <p:grpSpPr bwMode="auto">
          <a:xfrm>
            <a:off x="211138" y="1168400"/>
            <a:ext cx="11139487" cy="5280025"/>
            <a:chOff x="210877" y="1167682"/>
            <a:chExt cx="11139115" cy="5280739"/>
          </a:xfrm>
        </p:grpSpPr>
        <p:sp>
          <p:nvSpPr>
            <p:cNvPr id="6" name="Figura a mano libera 5">
              <a:extLst>
                <a:ext uri="{FF2B5EF4-FFF2-40B4-BE49-F238E27FC236}">
                  <a16:creationId xmlns:a16="http://schemas.microsoft.com/office/drawing/2014/main" xmlns="" id="{00A003B4-48AF-424C-8B8C-B3DC46A43C53}"/>
                </a:ext>
              </a:extLst>
            </p:cNvPr>
            <p:cNvSpPr/>
            <p:nvPr/>
          </p:nvSpPr>
          <p:spPr>
            <a:xfrm rot="16200000">
              <a:off x="-261734" y="3616767"/>
              <a:ext cx="4093128" cy="414324"/>
            </a:xfrm>
            <a:custGeom>
              <a:avLst/>
              <a:gdLst>
                <a:gd name="connsiteX0" fmla="*/ 0 w 4093654"/>
                <a:gd name="connsiteY0" fmla="*/ 0 h 414621"/>
                <a:gd name="connsiteX1" fmla="*/ 4093654 w 4093654"/>
                <a:gd name="connsiteY1" fmla="*/ 0 h 414621"/>
                <a:gd name="connsiteX2" fmla="*/ 4093654 w 4093654"/>
                <a:gd name="connsiteY2" fmla="*/ 414621 h 414621"/>
                <a:gd name="connsiteX3" fmla="*/ 0 w 4093654"/>
                <a:gd name="connsiteY3" fmla="*/ 414621 h 414621"/>
                <a:gd name="connsiteX4" fmla="*/ 0 w 4093654"/>
                <a:gd name="connsiteY4" fmla="*/ 0 h 41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654" h="414621">
                  <a:moveTo>
                    <a:pt x="0" y="0"/>
                  </a:moveTo>
                  <a:lnTo>
                    <a:pt x="4093654" y="0"/>
                  </a:lnTo>
                  <a:lnTo>
                    <a:pt x="4093654" y="414621"/>
                  </a:lnTo>
                  <a:lnTo>
                    <a:pt x="0" y="414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 tIns="-1" rIns="365673" bIns="0" spcCol="1270"/>
            <a:lstStyle/>
            <a:p>
              <a:pPr algn="r" defTabSz="1289050">
                <a:lnSpc>
                  <a:spcPct val="90000"/>
                </a:lnSpc>
                <a:spcAft>
                  <a:spcPct val="35000"/>
                </a:spcAft>
                <a:defRPr/>
              </a:pPr>
              <a:endParaRPr lang="it-IT" sz="2900" dirty="0"/>
            </a:p>
          </p:txBody>
        </p:sp>
        <p:sp>
          <p:nvSpPr>
            <p:cNvPr id="7" name="Figura a mano libera 6">
              <a:extLst>
                <a:ext uri="{FF2B5EF4-FFF2-40B4-BE49-F238E27FC236}">
                  <a16:creationId xmlns:a16="http://schemas.microsoft.com/office/drawing/2014/main" xmlns="" id="{8A8C5140-D6F4-490F-B151-A866630A05EF}"/>
                </a:ext>
              </a:extLst>
            </p:cNvPr>
            <p:cNvSpPr/>
            <p:nvPr/>
          </p:nvSpPr>
          <p:spPr>
            <a:xfrm>
              <a:off x="795057" y="1199436"/>
              <a:ext cx="4733767" cy="5248985"/>
            </a:xfrm>
            <a:custGeom>
              <a:avLst/>
              <a:gdLst>
                <a:gd name="connsiteX0" fmla="*/ 0 w 4733707"/>
                <a:gd name="connsiteY0" fmla="*/ 0 h 5248269"/>
                <a:gd name="connsiteX1" fmla="*/ 4733707 w 4733707"/>
                <a:gd name="connsiteY1" fmla="*/ 0 h 5248269"/>
                <a:gd name="connsiteX2" fmla="*/ 4733707 w 4733707"/>
                <a:gd name="connsiteY2" fmla="*/ 5248269 h 5248269"/>
                <a:gd name="connsiteX3" fmla="*/ 0 w 4733707"/>
                <a:gd name="connsiteY3" fmla="*/ 5248269 h 5248269"/>
                <a:gd name="connsiteX4" fmla="*/ 0 w 4733707"/>
                <a:gd name="connsiteY4" fmla="*/ 0 h 524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707" h="5248269">
                  <a:moveTo>
                    <a:pt x="0" y="0"/>
                  </a:moveTo>
                  <a:lnTo>
                    <a:pt x="4733707" y="0"/>
                  </a:lnTo>
                  <a:lnTo>
                    <a:pt x="4733707" y="5248269"/>
                  </a:lnTo>
                  <a:lnTo>
                    <a:pt x="0" y="5248269"/>
                  </a:lnTo>
                  <a:lnTo>
                    <a:pt x="0" y="0"/>
                  </a:lnTo>
                  <a:close/>
                </a:path>
              </a:pathLst>
            </a:custGeom>
            <a:solidFill>
              <a:srgbClr val="FF9900"/>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365673" rIns="128016" bIns="128016"/>
            <a:lstStyle>
              <a:lvl1pPr marL="342900" indent="-342900">
                <a:defRPr>
                  <a:solidFill>
                    <a:schemeClr val="tx1"/>
                  </a:solidFill>
                  <a:latin typeface="Corbel" pitchFamily="34" charset="0"/>
                </a:defRPr>
              </a:lvl1pPr>
              <a:lvl2pPr>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marL="0" lvl="1" algn="just" eaLnBrk="1" hangingPunct="1">
                <a:buFontTx/>
                <a:buChar char="•"/>
                <a:defRPr/>
              </a:pPr>
              <a:r>
                <a:rPr lang="it-IT" altLang="it-IT" b="1" dirty="0">
                  <a:solidFill>
                    <a:schemeClr val="tx2"/>
                  </a:solidFill>
                </a:rPr>
                <a:t>28 NOVEMBRE 2018</a:t>
              </a:r>
              <a:r>
                <a:rPr lang="it-IT" altLang="it-IT" b="1" dirty="0">
                  <a:solidFill>
                    <a:schemeClr val="bg1"/>
                  </a:solidFill>
                </a:rPr>
                <a:t>:</a:t>
              </a:r>
              <a:r>
                <a:rPr lang="it-IT" altLang="it-IT" b="1" dirty="0">
                  <a:solidFill>
                    <a:srgbClr val="FF0000"/>
                  </a:solidFill>
                </a:rPr>
                <a:t> </a:t>
              </a:r>
              <a:r>
                <a:rPr lang="it-IT" altLang="it-IT" b="1" dirty="0">
                  <a:solidFill>
                    <a:schemeClr val="bg1"/>
                  </a:solidFill>
                </a:rPr>
                <a:t>con delibera n. 1266 dell’Azienda USL Toscana SUD EST </a:t>
              </a:r>
              <a:r>
                <a:rPr lang="it-IT" altLang="it-IT" b="1" dirty="0">
                  <a:solidFill>
                    <a:srgbClr val="FFFFFF"/>
                  </a:solidFill>
                </a:rPr>
                <a:t>è stato approvato lo Schema di Accordo tra FOFI, FEDERFARMA, ASSOFARM, Azienda USL Toscana Sud Est e Dipartimento di epidemiologia del SSR Regione Lazio.</a:t>
              </a:r>
            </a:p>
            <a:p>
              <a:pPr marL="0" lvl="1" algn="just" eaLnBrk="1" hangingPunct="1">
                <a:buFontTx/>
                <a:buChar char="•"/>
                <a:defRPr/>
              </a:pPr>
              <a:r>
                <a:rPr lang="it-IT" altLang="it-IT" b="1" dirty="0">
                  <a:solidFill>
                    <a:schemeClr val="tx2"/>
                  </a:solidFill>
                </a:rPr>
                <a:t> 29 NOVEMBRE 2018</a:t>
              </a:r>
              <a:r>
                <a:rPr lang="it-IT" altLang="it-IT" b="1" dirty="0">
                  <a:solidFill>
                    <a:srgbClr val="FFFFFF"/>
                  </a:solidFill>
                </a:rPr>
                <a:t>: il progetto è stato presentato nell’ambito del “</a:t>
              </a:r>
              <a:r>
                <a:rPr lang="it-IT" altLang="it-IT" b="1" i="1" dirty="0">
                  <a:solidFill>
                    <a:srgbClr val="FFFFFF"/>
                  </a:solidFill>
                </a:rPr>
                <a:t>Forum </a:t>
              </a:r>
              <a:r>
                <a:rPr lang="it-IT" altLang="it-IT" b="1" i="1" dirty="0" err="1">
                  <a:solidFill>
                    <a:srgbClr val="FFFFFF"/>
                  </a:solidFill>
                </a:rPr>
                <a:t>Risk</a:t>
              </a:r>
              <a:r>
                <a:rPr lang="it-IT" altLang="it-IT" b="1" i="1" dirty="0">
                  <a:solidFill>
                    <a:srgbClr val="FFFFFF"/>
                  </a:solidFill>
                </a:rPr>
                <a:t> Management in Sanità</a:t>
              </a:r>
              <a:r>
                <a:rPr lang="it-IT" altLang="it-IT" b="1" dirty="0">
                  <a:solidFill>
                    <a:srgbClr val="FFFFFF"/>
                  </a:solidFill>
                </a:rPr>
                <a:t>”.</a:t>
              </a:r>
            </a:p>
            <a:p>
              <a:pPr marL="0" lvl="1" algn="just">
                <a:lnSpc>
                  <a:spcPct val="90000"/>
                </a:lnSpc>
                <a:spcAft>
                  <a:spcPct val="15000"/>
                </a:spcAft>
                <a:buFontTx/>
                <a:buChar char="•"/>
                <a:defRPr/>
              </a:pPr>
              <a:r>
                <a:rPr lang="it-IT" altLang="it-IT" b="1" dirty="0">
                  <a:solidFill>
                    <a:schemeClr val="tx2"/>
                  </a:solidFill>
                </a:rPr>
                <a:t> GENNAIO 2019</a:t>
              </a:r>
              <a:r>
                <a:rPr lang="it-IT" altLang="it-IT" b="1" dirty="0">
                  <a:solidFill>
                    <a:srgbClr val="FFFFFF"/>
                  </a:solidFill>
                </a:rPr>
                <a:t>: entrata in vigore dell’accordo.</a:t>
              </a:r>
            </a:p>
          </p:txBody>
        </p:sp>
        <p:sp>
          <p:nvSpPr>
            <p:cNvPr id="8" name="Rettangolo 7">
              <a:extLst>
                <a:ext uri="{FF2B5EF4-FFF2-40B4-BE49-F238E27FC236}">
                  <a16:creationId xmlns:a16="http://schemas.microsoft.com/office/drawing/2014/main" xmlns="" id="{77EBB841-14FA-4565-83DE-CB2A43EBA769}"/>
                </a:ext>
              </a:extLst>
            </p:cNvPr>
            <p:cNvSpPr/>
            <p:nvPr/>
          </p:nvSpPr>
          <p:spPr>
            <a:xfrm rot="9543407" flipV="1">
              <a:off x="210877" y="1205787"/>
              <a:ext cx="1169948" cy="374701"/>
            </a:xfrm>
            <a:prstGeom prst="rect">
              <a:avLst/>
            </a:prstGeom>
            <a:solidFill>
              <a:schemeClr val="tx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igura a mano libera 8">
              <a:extLst>
                <a:ext uri="{FF2B5EF4-FFF2-40B4-BE49-F238E27FC236}">
                  <a16:creationId xmlns:a16="http://schemas.microsoft.com/office/drawing/2014/main" xmlns="" id="{A82E3EB3-7285-478A-B7C5-7D9E1CCEACFC}"/>
                </a:ext>
              </a:extLst>
            </p:cNvPr>
            <p:cNvSpPr/>
            <p:nvPr/>
          </p:nvSpPr>
          <p:spPr>
            <a:xfrm rot="16200000">
              <a:off x="5090344" y="3615973"/>
              <a:ext cx="4093128" cy="415911"/>
            </a:xfrm>
            <a:custGeom>
              <a:avLst/>
              <a:gdLst>
                <a:gd name="connsiteX0" fmla="*/ 0 w 4093654"/>
                <a:gd name="connsiteY0" fmla="*/ 0 h 414621"/>
                <a:gd name="connsiteX1" fmla="*/ 4093654 w 4093654"/>
                <a:gd name="connsiteY1" fmla="*/ 0 h 414621"/>
                <a:gd name="connsiteX2" fmla="*/ 4093654 w 4093654"/>
                <a:gd name="connsiteY2" fmla="*/ 414621 h 414621"/>
                <a:gd name="connsiteX3" fmla="*/ 0 w 4093654"/>
                <a:gd name="connsiteY3" fmla="*/ 414621 h 414621"/>
                <a:gd name="connsiteX4" fmla="*/ 0 w 4093654"/>
                <a:gd name="connsiteY4" fmla="*/ 0 h 41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654" h="414621">
                  <a:moveTo>
                    <a:pt x="0" y="0"/>
                  </a:moveTo>
                  <a:lnTo>
                    <a:pt x="4093654" y="0"/>
                  </a:lnTo>
                  <a:lnTo>
                    <a:pt x="4093654" y="414621"/>
                  </a:lnTo>
                  <a:lnTo>
                    <a:pt x="0" y="414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 tIns="-1" rIns="365673" bIns="0" spcCol="1270"/>
            <a:lstStyle/>
            <a:p>
              <a:pPr algn="r" defTabSz="1289050">
                <a:lnSpc>
                  <a:spcPct val="90000"/>
                </a:lnSpc>
                <a:spcAft>
                  <a:spcPct val="35000"/>
                </a:spcAft>
                <a:defRPr/>
              </a:pPr>
              <a:endParaRPr lang="it-IT" sz="2900" dirty="0"/>
            </a:p>
          </p:txBody>
        </p:sp>
        <p:sp>
          <p:nvSpPr>
            <p:cNvPr id="10" name="Figura a mano libera 9">
              <a:extLst>
                <a:ext uri="{FF2B5EF4-FFF2-40B4-BE49-F238E27FC236}">
                  <a16:creationId xmlns:a16="http://schemas.microsoft.com/office/drawing/2014/main" xmlns="" id="{E492189D-7A02-4109-94A3-A2E37905873C}"/>
                </a:ext>
              </a:extLst>
            </p:cNvPr>
            <p:cNvSpPr/>
            <p:nvPr/>
          </p:nvSpPr>
          <p:spPr>
            <a:xfrm>
              <a:off x="6463830" y="1199436"/>
              <a:ext cx="4886162" cy="5248985"/>
            </a:xfrm>
            <a:custGeom>
              <a:avLst/>
              <a:gdLst>
                <a:gd name="connsiteX0" fmla="*/ 0 w 4886329"/>
                <a:gd name="connsiteY0" fmla="*/ 0 h 5248269"/>
                <a:gd name="connsiteX1" fmla="*/ 4886329 w 4886329"/>
                <a:gd name="connsiteY1" fmla="*/ 0 h 5248269"/>
                <a:gd name="connsiteX2" fmla="*/ 4886329 w 4886329"/>
                <a:gd name="connsiteY2" fmla="*/ 5248269 h 5248269"/>
                <a:gd name="connsiteX3" fmla="*/ 0 w 4886329"/>
                <a:gd name="connsiteY3" fmla="*/ 5248269 h 5248269"/>
                <a:gd name="connsiteX4" fmla="*/ 0 w 4886329"/>
                <a:gd name="connsiteY4" fmla="*/ 0 h 524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9" h="5248269">
                  <a:moveTo>
                    <a:pt x="0" y="0"/>
                  </a:moveTo>
                  <a:lnTo>
                    <a:pt x="4886329" y="0"/>
                  </a:lnTo>
                  <a:lnTo>
                    <a:pt x="4886329" y="5248269"/>
                  </a:lnTo>
                  <a:lnTo>
                    <a:pt x="0" y="5248269"/>
                  </a:lnTo>
                  <a:lnTo>
                    <a:pt x="0" y="0"/>
                  </a:lnTo>
                  <a:close/>
                </a:path>
              </a:pathLst>
            </a:custGeom>
            <a:solidFill>
              <a:srgbClr val="FF9900"/>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365673" rIns="128016" bIns="128016" spcCol="1270"/>
            <a:lstStyle/>
            <a:p>
              <a:pPr marL="171450" lvl="1" indent="-171450" algn="just" defTabSz="800100">
                <a:lnSpc>
                  <a:spcPct val="90000"/>
                </a:lnSpc>
                <a:spcAft>
                  <a:spcPct val="15000"/>
                </a:spcAft>
                <a:buFontTx/>
                <a:buChar char="••"/>
                <a:defRPr/>
              </a:pPr>
              <a:r>
                <a:rPr lang="it-IT" b="1" dirty="0">
                  <a:solidFill>
                    <a:srgbClr val="242852"/>
                  </a:solidFill>
                </a:rPr>
                <a:t>Il progetto</a:t>
              </a:r>
              <a:r>
                <a:rPr lang="it-IT" dirty="0">
                  <a:solidFill>
                    <a:schemeClr val="bg1"/>
                  </a:solidFill>
                </a:rPr>
                <a:t>,</a:t>
              </a:r>
              <a:r>
                <a:rPr lang="it-IT" dirty="0">
                  <a:solidFill>
                    <a:schemeClr val="tx1"/>
                  </a:solidFill>
                </a:rPr>
                <a:t> </a:t>
              </a:r>
              <a:r>
                <a:rPr lang="it-IT" b="1" dirty="0"/>
                <a:t>nel solco dello studio </a:t>
              </a:r>
              <a:r>
                <a:rPr lang="it-IT" b="1" dirty="0">
                  <a:solidFill>
                    <a:schemeClr val="bg1"/>
                  </a:solidFill>
                </a:rPr>
                <a:t>sull’</a:t>
              </a:r>
              <a:r>
                <a:rPr lang="it-IT" sz="2000" b="1" dirty="0">
                  <a:solidFill>
                    <a:srgbClr val="FF0000"/>
                  </a:solidFill>
                </a:rPr>
                <a:t>aderenza terapeutica </a:t>
              </a:r>
              <a:r>
                <a:rPr lang="it-IT" b="1" dirty="0"/>
                <a:t>promosso dalla FOFI, è volto a migliorare qualitativamente e quantitativamente le prescrizioni e la continuità prescrittiva dei trattamenti raccomandati, sia per lo scompenso cardiaco cronico a frazione di eiezione ridotta con la conseguente riduzione delle ospedalizzazioni per causa cardiovascolare, sia per la </a:t>
              </a:r>
              <a:r>
                <a:rPr lang="it-IT" b="1" dirty="0" err="1"/>
                <a:t>broncopneumopatia</a:t>
              </a:r>
              <a:r>
                <a:rPr lang="it-IT" b="1" dirty="0"/>
                <a:t> cronica ostruttiva (BPCO), con la conseguente riduzione delle ospedalizzazioni per riacutizzazione della patologia.</a:t>
              </a:r>
            </a:p>
            <a:p>
              <a:pPr marL="171450" lvl="1" indent="-171450" algn="just" defTabSz="800100">
                <a:lnSpc>
                  <a:spcPct val="90000"/>
                </a:lnSpc>
                <a:spcAft>
                  <a:spcPct val="15000"/>
                </a:spcAft>
                <a:buFontTx/>
                <a:buChar char="••"/>
                <a:defRPr/>
              </a:pPr>
              <a:r>
                <a:rPr lang="it-IT" b="1" dirty="0">
                  <a:solidFill>
                    <a:srgbClr val="242852"/>
                  </a:solidFill>
                </a:rPr>
                <a:t>Rappresentante federale nel Gruppo di lavoro tecnico.</a:t>
              </a:r>
            </a:p>
            <a:p>
              <a:pPr marL="171450" lvl="1" indent="-171450" algn="just" defTabSz="800100">
                <a:lnSpc>
                  <a:spcPct val="90000"/>
                </a:lnSpc>
                <a:spcAft>
                  <a:spcPct val="15000"/>
                </a:spcAft>
                <a:buFontTx/>
                <a:buChar char="••"/>
                <a:defRPr/>
              </a:pPr>
              <a:r>
                <a:rPr lang="it-IT" b="1" dirty="0">
                  <a:solidFill>
                    <a:srgbClr val="242852"/>
                  </a:solidFill>
                </a:rPr>
                <a:t>Prevista remunerazione di 50 euro a farmacia per ogni paziente arruolato.</a:t>
              </a:r>
            </a:p>
            <a:p>
              <a:pPr marL="171450" lvl="1" indent="-171450" defTabSz="800100">
                <a:lnSpc>
                  <a:spcPct val="90000"/>
                </a:lnSpc>
                <a:spcAft>
                  <a:spcPct val="15000"/>
                </a:spcAft>
                <a:buFontTx/>
                <a:buChar char="••"/>
                <a:defRPr/>
              </a:pPr>
              <a:endParaRPr lang="it-IT" b="1" dirty="0">
                <a:solidFill>
                  <a:schemeClr val="bg2">
                    <a:lumMod val="25000"/>
                  </a:schemeClr>
                </a:solidFill>
              </a:endParaRPr>
            </a:p>
          </p:txBody>
        </p:sp>
        <p:sp>
          <p:nvSpPr>
            <p:cNvPr id="11" name="Rettangolo 10">
              <a:extLst>
                <a:ext uri="{FF2B5EF4-FFF2-40B4-BE49-F238E27FC236}">
                  <a16:creationId xmlns:a16="http://schemas.microsoft.com/office/drawing/2014/main" xmlns="" id="{6EAC369D-6BA8-48F9-AFF5-F76E0EB7A01C}"/>
                </a:ext>
              </a:extLst>
            </p:cNvPr>
            <p:cNvSpPr/>
            <p:nvPr/>
          </p:nvSpPr>
          <p:spPr>
            <a:xfrm rot="20631567">
              <a:off x="6047919" y="1167682"/>
              <a:ext cx="1187410" cy="35088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6628" name="Picture 2">
            <a:extLst>
              <a:ext uri="{FF2B5EF4-FFF2-40B4-BE49-F238E27FC236}">
                <a16:creationId xmlns:a16="http://schemas.microsoft.com/office/drawing/2014/main" xmlns="" id="{CECD9717-57B1-4306-A904-EE7608E3A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863" y="4762500"/>
            <a:ext cx="254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8CC9C9B-1699-4295-B868-FC2D7DE32523}"/>
              </a:ext>
            </a:extLst>
          </p:cNvPr>
          <p:cNvSpPr>
            <a:spLocks noGrp="1"/>
          </p:cNvSpPr>
          <p:nvPr>
            <p:ph type="title"/>
          </p:nvPr>
        </p:nvSpPr>
        <p:spPr>
          <a:xfrm>
            <a:off x="714375" y="-231775"/>
            <a:ext cx="11318875" cy="904875"/>
          </a:xfrm>
        </p:spPr>
        <p:txBody>
          <a:bodyPr/>
          <a:lstStyle/>
          <a:p>
            <a:pPr>
              <a:defRPr/>
            </a:pPr>
            <a:r>
              <a:rPr lang="it-IT" sz="3600" b="1" dirty="0">
                <a:solidFill>
                  <a:schemeClr val="accent2">
                    <a:lumMod val="75000"/>
                  </a:schemeClr>
                </a:solidFill>
              </a:rPr>
              <a:t/>
            </a:r>
            <a:br>
              <a:rPr lang="it-IT" sz="3600" b="1" dirty="0">
                <a:solidFill>
                  <a:schemeClr val="accent2">
                    <a:lumMod val="75000"/>
                  </a:schemeClr>
                </a:solidFill>
              </a:rPr>
            </a:br>
            <a:r>
              <a:rPr lang="it-IT" sz="3600" b="1" dirty="0">
                <a:solidFill>
                  <a:schemeClr val="accent2">
                    <a:lumMod val="75000"/>
                  </a:schemeClr>
                </a:solidFill>
              </a:rPr>
              <a:t/>
            </a:r>
            <a:br>
              <a:rPr lang="it-IT" sz="3600" b="1" dirty="0">
                <a:solidFill>
                  <a:schemeClr val="accent2">
                    <a:lumMod val="75000"/>
                  </a:schemeClr>
                </a:solidFill>
              </a:rPr>
            </a:br>
            <a:r>
              <a:rPr lang="it-IT" sz="3600" b="1" dirty="0">
                <a:solidFill>
                  <a:schemeClr val="accent2">
                    <a:lumMod val="75000"/>
                  </a:schemeClr>
                </a:solidFill>
              </a:rPr>
              <a:t/>
            </a:r>
            <a:br>
              <a:rPr lang="it-IT" sz="3600" b="1" dirty="0">
                <a:solidFill>
                  <a:schemeClr val="accent2">
                    <a:lumMod val="75000"/>
                  </a:schemeClr>
                </a:solidFill>
              </a:rPr>
            </a:br>
            <a:r>
              <a:rPr lang="it-IT" sz="3200" b="1" dirty="0">
                <a:solidFill>
                  <a:schemeClr val="accent2">
                    <a:lumMod val="75000"/>
                  </a:schemeClr>
                </a:solidFill>
              </a:rPr>
              <a:t>L.3/2018- RIORDINO DELLE PROFESSIONI SANITARIE </a:t>
            </a:r>
            <a:r>
              <a:rPr lang="it-IT" sz="3600" b="1" dirty="0">
                <a:solidFill>
                  <a:schemeClr val="accent2">
                    <a:lumMod val="75000"/>
                  </a:schemeClr>
                </a:solidFill>
              </a:rPr>
              <a:t/>
            </a:r>
            <a:br>
              <a:rPr lang="it-IT" sz="3600" b="1" dirty="0">
                <a:solidFill>
                  <a:schemeClr val="accent2">
                    <a:lumMod val="75000"/>
                  </a:schemeClr>
                </a:solidFill>
              </a:rPr>
            </a:br>
            <a:endParaRPr lang="it-IT" b="1" dirty="0">
              <a:solidFill>
                <a:schemeClr val="bg2">
                  <a:lumMod val="25000"/>
                </a:schemeClr>
              </a:solidFill>
              <a:ea typeface="+mn-ea"/>
              <a:cs typeface="+mn-cs"/>
            </a:endParaRPr>
          </a:p>
        </p:txBody>
      </p:sp>
      <p:graphicFrame>
        <p:nvGraphicFramePr>
          <p:cNvPr id="3" name="Tabella 2">
            <a:extLst>
              <a:ext uri="{FF2B5EF4-FFF2-40B4-BE49-F238E27FC236}">
                <a16:creationId xmlns:a16="http://schemas.microsoft.com/office/drawing/2014/main" xmlns="" id="{41C783AB-1826-4EAD-91FA-A619E4966A39}"/>
              </a:ext>
            </a:extLst>
          </p:cNvPr>
          <p:cNvGraphicFramePr>
            <a:graphicFrameLocks noGrp="1"/>
          </p:cNvGraphicFramePr>
          <p:nvPr/>
        </p:nvGraphicFramePr>
        <p:xfrm>
          <a:off x="385763" y="962025"/>
          <a:ext cx="11414125" cy="5583238"/>
        </p:xfrm>
        <a:graphic>
          <a:graphicData uri="http://schemas.openxmlformats.org/drawingml/2006/table">
            <a:tbl>
              <a:tblPr firstRow="1" bandRow="1">
                <a:effectLst/>
                <a:tableStyleId>{5C22544A-7EE6-4342-B048-85BDC9FD1C3A}</a:tableStyleId>
              </a:tblPr>
              <a:tblGrid>
                <a:gridCol w="4236269">
                  <a:extLst>
                    <a:ext uri="{9D8B030D-6E8A-4147-A177-3AD203B41FA5}">
                      <a16:colId xmlns:a16="http://schemas.microsoft.com/office/drawing/2014/main" xmlns="" val="20000"/>
                    </a:ext>
                  </a:extLst>
                </a:gridCol>
                <a:gridCol w="7177856">
                  <a:extLst>
                    <a:ext uri="{9D8B030D-6E8A-4147-A177-3AD203B41FA5}">
                      <a16:colId xmlns:a16="http://schemas.microsoft.com/office/drawing/2014/main" xmlns="" val="20001"/>
                    </a:ext>
                  </a:extLst>
                </a:gridCol>
              </a:tblGrid>
              <a:tr h="68450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242852">
                              <a:lumMod val="75000"/>
                            </a:srgbClr>
                          </a:solidFill>
                          <a:effectLst/>
                          <a:uLnTx/>
                          <a:uFillTx/>
                          <a:latin typeface="+mn-lt"/>
                          <a:ea typeface="+mn-ea"/>
                          <a:cs typeface="+mn-cs"/>
                        </a:rPr>
                        <a:t>ART. 4 - RIORDINO DELLA DISCIPLINA DEGLI ORDINI DELLE PROFESSIONI SANITARIE</a:t>
                      </a:r>
                    </a:p>
                  </a:txBody>
                  <a:tcPr marL="91414" marR="91414" marT="45734" marB="45734">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t="100000" r="100000"/>
                      </a:path>
                      <a:tileRect l="-100000" b="-100000"/>
                    </a:gradFill>
                  </a:tcPr>
                </a:tc>
                <a:tc>
                  <a:txBody>
                    <a:bodyPr/>
                    <a:lstStyle/>
                    <a:p>
                      <a:pPr marL="0" marR="0" lvl="0" indent="0" algn="just" defTabSz="914400" rtl="0" eaLnBrk="0" fontAlgn="base" latinLnBrk="0" hangingPunct="0">
                        <a:lnSpc>
                          <a:spcPct val="100000"/>
                        </a:lnSpc>
                        <a:spcBef>
                          <a:spcPct val="0"/>
                        </a:spcBef>
                        <a:spcAft>
                          <a:spcPct val="0"/>
                        </a:spcAft>
                        <a:buClr>
                          <a:srgbClr val="000000"/>
                        </a:buClr>
                        <a:buSzPct val="80000"/>
                        <a:buFontTx/>
                        <a:buNone/>
                        <a:tabLst/>
                        <a:defRPr/>
                      </a:pPr>
                      <a:r>
                        <a:rPr kumimoji="0" lang="it-IT" sz="1800" b="1" i="0" u="none" strike="noStrike" kern="1200" cap="none" spc="0" normalizeH="0" baseline="0" noProof="0" dirty="0">
                          <a:ln>
                            <a:noFill/>
                          </a:ln>
                          <a:solidFill>
                            <a:schemeClr val="tx2"/>
                          </a:solidFill>
                          <a:effectLst/>
                          <a:uLnTx/>
                          <a:uFillTx/>
                          <a:latin typeface="+mn-lt"/>
                          <a:ea typeface="+mn-ea"/>
                          <a:cs typeface="+mn-cs"/>
                        </a:rPr>
                        <a:t>Gli Ordini e le Federazioni nazionali sono </a:t>
                      </a:r>
                      <a:r>
                        <a:rPr kumimoji="0" lang="it-IT" sz="1800" b="1" i="0" u="none" strike="noStrike" kern="1200" cap="none" spc="0" normalizeH="0" baseline="0" noProof="0" dirty="0">
                          <a:ln>
                            <a:noFill/>
                          </a:ln>
                          <a:solidFill>
                            <a:schemeClr val="accent2">
                              <a:lumMod val="75000"/>
                            </a:schemeClr>
                          </a:solidFill>
                          <a:effectLst/>
                          <a:uLnTx/>
                          <a:uFillTx/>
                          <a:latin typeface="+mn-lt"/>
                          <a:ea typeface="+mn-ea"/>
                          <a:cs typeface="+mn-cs"/>
                        </a:rPr>
                        <a:t>enti pubblici non economici </a:t>
                      </a:r>
                      <a:r>
                        <a:rPr kumimoji="0" lang="it-IT" sz="1800" b="1" i="0" u="none" strike="noStrike" kern="1200" cap="none" spc="0" normalizeH="0" baseline="0" noProof="0" dirty="0">
                          <a:ln>
                            <a:noFill/>
                          </a:ln>
                          <a:solidFill>
                            <a:schemeClr val="tx2"/>
                          </a:solidFill>
                          <a:effectLst/>
                          <a:uLnTx/>
                          <a:uFillTx/>
                          <a:latin typeface="+mn-lt"/>
                          <a:ea typeface="+mn-ea"/>
                          <a:cs typeface="+mn-cs"/>
                        </a:rPr>
                        <a:t>e agiscono quali </a:t>
                      </a:r>
                      <a:r>
                        <a:rPr kumimoji="0" lang="it-IT" sz="1800" b="1" i="0" u="none" strike="noStrike" kern="1200" cap="none" spc="0" normalizeH="0" baseline="0" noProof="0" dirty="0">
                          <a:ln>
                            <a:noFill/>
                          </a:ln>
                          <a:solidFill>
                            <a:schemeClr val="accent2">
                              <a:lumMod val="75000"/>
                            </a:schemeClr>
                          </a:solidFill>
                          <a:effectLst/>
                          <a:uLnTx/>
                          <a:uFillTx/>
                          <a:latin typeface="+mn-lt"/>
                          <a:ea typeface="+mn-ea"/>
                          <a:cs typeface="+mn-cs"/>
                        </a:rPr>
                        <a:t>organi sussidiari </a:t>
                      </a:r>
                      <a:r>
                        <a:rPr kumimoji="0" lang="it-IT" sz="1800" b="1" i="0" u="none" strike="noStrike" kern="1200" cap="none" spc="0" normalizeH="0" baseline="0" noProof="0" dirty="0">
                          <a:ln>
                            <a:noFill/>
                          </a:ln>
                          <a:solidFill>
                            <a:schemeClr val="tx2"/>
                          </a:solidFill>
                          <a:effectLst/>
                          <a:uLnTx/>
                          <a:uFillTx/>
                          <a:latin typeface="+mn-lt"/>
                          <a:ea typeface="+mn-ea"/>
                          <a:cs typeface="+mn-cs"/>
                        </a:rPr>
                        <a:t>dello Stato.</a:t>
                      </a:r>
                      <a:endParaRPr kumimoji="0" lang="it-IT" altLang="it-IT" sz="1800" b="0" i="0" u="none" strike="noStrike" kern="1200" cap="none" spc="0" normalizeH="0" baseline="0" noProof="0" dirty="0">
                        <a:ln>
                          <a:noFill/>
                        </a:ln>
                        <a:solidFill>
                          <a:schemeClr val="tx2"/>
                        </a:solidFill>
                        <a:effectLst/>
                        <a:uLnTx/>
                        <a:uFillTx/>
                        <a:latin typeface="Corbel" pitchFamily="34" charset="0"/>
                        <a:ea typeface="+mn-ea"/>
                        <a:cs typeface="+mn-cs"/>
                      </a:endParaRPr>
                    </a:p>
                  </a:txBody>
                  <a:tcPr marL="91414" marR="91414" marT="45734" marB="45734">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t="100000" r="100000"/>
                      </a:path>
                      <a:tileRect l="-100000" b="-100000"/>
                    </a:gradFill>
                  </a:tcPr>
                </a:tc>
                <a:extLst>
                  <a:ext uri="{0D108BD9-81ED-4DB2-BD59-A6C34878D82A}">
                    <a16:rowId xmlns:a16="http://schemas.microsoft.com/office/drawing/2014/main" xmlns="" val="10000"/>
                  </a:ext>
                </a:extLst>
              </a:tr>
              <a:tr h="560171">
                <a:tc>
                  <a:txBody>
                    <a:bodyPr/>
                    <a:lstStyle/>
                    <a:p>
                      <a:pPr marL="46037" marR="0" lvl="0" indent="0" algn="just" defTabSz="914400" rtl="0" eaLnBrk="0" fontAlgn="base" latinLnBrk="0" hangingPunct="0">
                        <a:lnSpc>
                          <a:spcPct val="90000"/>
                        </a:lnSpc>
                        <a:spcBef>
                          <a:spcPts val="1400"/>
                        </a:spcBef>
                        <a:spcAft>
                          <a:spcPct val="0"/>
                        </a:spcAft>
                        <a:buClr>
                          <a:prstClr val="black"/>
                        </a:buClr>
                        <a:buSzPct val="80000"/>
                        <a:buFontTx/>
                        <a:buNone/>
                        <a:tabLst/>
                        <a:defRPr/>
                      </a:pPr>
                      <a:r>
                        <a:rPr kumimoji="0" lang="it-IT" sz="1600" b="1" i="0" u="none" strike="noStrike" kern="1200" cap="none" spc="0" normalizeH="0" baseline="0" noProof="0" dirty="0">
                          <a:ln>
                            <a:noFill/>
                          </a:ln>
                          <a:solidFill>
                            <a:srgbClr val="242852">
                              <a:lumMod val="75000"/>
                            </a:srgbClr>
                          </a:solidFill>
                          <a:effectLst/>
                          <a:uLnTx/>
                          <a:uFillTx/>
                          <a:latin typeface="+mn-lt"/>
                          <a:ea typeface="+mn-ea"/>
                          <a:cs typeface="+mn-cs"/>
                        </a:rPr>
                        <a:t>ART. 7 - ART. 8. - ART. 9 – ISTITUZIONE NUOVE PROFESSIONI SANITARIE</a:t>
                      </a:r>
                    </a:p>
                  </a:txBody>
                  <a:tcPr marL="91414" marR="91414" marT="45734" marB="45734">
                    <a:solidFill>
                      <a:srgbClr val="FFCC00"/>
                    </a:solidFill>
                  </a:tcPr>
                </a:tc>
                <a:tc>
                  <a:txBody>
                    <a:bodyPr/>
                    <a:lstStyle/>
                    <a:p>
                      <a:pPr marL="0" marR="0" lvl="0" indent="0" algn="just" defTabSz="914400" rtl="0" eaLnBrk="0" fontAlgn="base" latinLnBrk="0" hangingPunct="0">
                        <a:lnSpc>
                          <a:spcPct val="100000"/>
                        </a:lnSpc>
                        <a:spcBef>
                          <a:spcPct val="0"/>
                        </a:spcBef>
                        <a:spcAft>
                          <a:spcPct val="0"/>
                        </a:spcAft>
                        <a:buClr>
                          <a:srgbClr val="000000"/>
                        </a:buClr>
                        <a:buSzPct val="80000"/>
                        <a:buFontTx/>
                        <a:buNone/>
                        <a:tabLst/>
                        <a:defRPr/>
                      </a:pPr>
                      <a:r>
                        <a:rPr kumimoji="0" lang="it-IT" altLang="it-IT" sz="1800" b="1" i="0" u="none" strike="noStrike" kern="1200" cap="none" spc="0" normalizeH="0" baseline="0" noProof="0" dirty="0">
                          <a:ln>
                            <a:noFill/>
                          </a:ln>
                          <a:solidFill>
                            <a:schemeClr val="tx2"/>
                          </a:solidFill>
                          <a:effectLst/>
                          <a:uLnTx/>
                          <a:uFillTx/>
                          <a:latin typeface="Corbel" pitchFamily="34" charset="0"/>
                          <a:ea typeface="+mn-ea"/>
                          <a:cs typeface="+mn-cs"/>
                        </a:rPr>
                        <a:t>Osteopata, chiropratico, chimico, fisico, biologo e  psicologo.</a:t>
                      </a:r>
                      <a:endParaRPr kumimoji="0" lang="it-IT" altLang="it-IT" sz="1800" b="0" i="0" u="none" strike="noStrike" kern="1200" cap="none" spc="0" normalizeH="0" baseline="0" noProof="0" dirty="0">
                        <a:ln>
                          <a:noFill/>
                        </a:ln>
                        <a:solidFill>
                          <a:schemeClr val="tx2"/>
                        </a:solidFill>
                        <a:effectLst/>
                        <a:uLnTx/>
                        <a:uFillTx/>
                        <a:latin typeface="Corbel" pitchFamily="34" charset="0"/>
                        <a:ea typeface="+mn-ea"/>
                        <a:cs typeface="+mn-cs"/>
                      </a:endParaRPr>
                    </a:p>
                  </a:txBody>
                  <a:tcPr marL="91414" marR="91414" marT="45734" marB="45734">
                    <a:solidFill>
                      <a:srgbClr val="FFCC00"/>
                    </a:solidFill>
                  </a:tcPr>
                </a:tc>
                <a:extLst>
                  <a:ext uri="{0D108BD9-81ED-4DB2-BD59-A6C34878D82A}">
                    <a16:rowId xmlns:a16="http://schemas.microsoft.com/office/drawing/2014/main" xmlns="" val="10001"/>
                  </a:ext>
                </a:extLst>
              </a:tr>
              <a:tr h="2011890">
                <a:tc>
                  <a:txBody>
                    <a:bodyPr/>
                    <a:lstStyle/>
                    <a:p>
                      <a:pPr marL="46037" marR="0" lvl="0" indent="0" algn="just" defTabSz="914400" rtl="0" eaLnBrk="0" fontAlgn="base" latinLnBrk="0" hangingPunct="0">
                        <a:lnSpc>
                          <a:spcPct val="100000"/>
                        </a:lnSpc>
                        <a:spcBef>
                          <a:spcPts val="0"/>
                        </a:spcBef>
                        <a:spcAft>
                          <a:spcPct val="0"/>
                        </a:spcAft>
                        <a:buClr>
                          <a:prstClr val="black"/>
                        </a:buClr>
                        <a:buSzPct val="80000"/>
                        <a:buFontTx/>
                        <a:buNone/>
                        <a:tabLst/>
                        <a:defRPr/>
                      </a:pPr>
                      <a:endParaRPr kumimoji="0" lang="it-IT" sz="1800" b="1" i="0" u="none" strike="noStrike" kern="1200" cap="none" spc="0" normalizeH="0" baseline="0" noProof="0" dirty="0">
                        <a:ln>
                          <a:noFill/>
                        </a:ln>
                        <a:solidFill>
                          <a:srgbClr val="242852">
                            <a:lumMod val="75000"/>
                          </a:srgbClr>
                        </a:solidFill>
                        <a:effectLst/>
                        <a:uLnTx/>
                        <a:uFillTx/>
                        <a:latin typeface="+mn-lt"/>
                        <a:ea typeface="+mn-ea"/>
                        <a:cs typeface="+mn-cs"/>
                      </a:endParaRPr>
                    </a:p>
                    <a:p>
                      <a:pPr marL="46037" marR="0" lvl="0" indent="0" algn="just" defTabSz="914400" rtl="0" eaLnBrk="0" fontAlgn="base" latinLnBrk="0" hangingPunct="0">
                        <a:lnSpc>
                          <a:spcPct val="100000"/>
                        </a:lnSpc>
                        <a:spcBef>
                          <a:spcPts val="0"/>
                        </a:spcBef>
                        <a:spcAft>
                          <a:spcPct val="0"/>
                        </a:spcAft>
                        <a:buClr>
                          <a:prstClr val="black"/>
                        </a:buClr>
                        <a:buSzPct val="80000"/>
                        <a:buFontTx/>
                        <a:buNone/>
                        <a:tabLst/>
                        <a:defRPr/>
                      </a:pPr>
                      <a:endParaRPr kumimoji="0" lang="it-IT" sz="1800" b="1" i="0" u="none" strike="noStrike" kern="1200" cap="none" spc="0" normalizeH="0" baseline="0" noProof="0" dirty="0">
                        <a:ln>
                          <a:noFill/>
                        </a:ln>
                        <a:solidFill>
                          <a:srgbClr val="242852">
                            <a:lumMod val="75000"/>
                          </a:srgbClr>
                        </a:solidFill>
                        <a:effectLst/>
                        <a:uLnTx/>
                        <a:uFillTx/>
                        <a:latin typeface="+mn-lt"/>
                        <a:ea typeface="+mn-ea"/>
                        <a:cs typeface="+mn-cs"/>
                      </a:endParaRPr>
                    </a:p>
                    <a:p>
                      <a:pPr marL="46037" marR="0" lvl="0" indent="0" algn="just" defTabSz="914400" rtl="0" eaLnBrk="0" fontAlgn="base" latinLnBrk="0" hangingPunct="0">
                        <a:lnSpc>
                          <a:spcPct val="100000"/>
                        </a:lnSpc>
                        <a:spcBef>
                          <a:spcPts val="0"/>
                        </a:spcBef>
                        <a:spcAft>
                          <a:spcPct val="0"/>
                        </a:spcAft>
                        <a:buClr>
                          <a:prstClr val="black"/>
                        </a:buClr>
                        <a:buSzPct val="80000"/>
                        <a:buFontTx/>
                        <a:buNone/>
                        <a:tabLst/>
                        <a:defRPr/>
                      </a:pPr>
                      <a:endParaRPr kumimoji="0" lang="it-IT" sz="1600" b="1" i="0" u="none" strike="noStrike" kern="1200" cap="none" spc="0" normalizeH="0" baseline="0" noProof="0" dirty="0">
                        <a:ln>
                          <a:noFill/>
                        </a:ln>
                        <a:solidFill>
                          <a:srgbClr val="242852">
                            <a:lumMod val="75000"/>
                          </a:srgbClr>
                        </a:solidFill>
                        <a:effectLst/>
                        <a:uLnTx/>
                        <a:uFillTx/>
                        <a:latin typeface="+mn-lt"/>
                        <a:ea typeface="+mn-ea"/>
                        <a:cs typeface="+mn-cs"/>
                      </a:endParaRPr>
                    </a:p>
                    <a:p>
                      <a:pPr marL="46037" marR="0" lvl="0" indent="0" algn="just" defTabSz="914400" rtl="0" eaLnBrk="0" fontAlgn="base" latinLnBrk="0" hangingPunct="0">
                        <a:lnSpc>
                          <a:spcPct val="100000"/>
                        </a:lnSpc>
                        <a:spcBef>
                          <a:spcPts val="0"/>
                        </a:spcBef>
                        <a:spcAft>
                          <a:spcPct val="0"/>
                        </a:spcAft>
                        <a:buClr>
                          <a:prstClr val="black"/>
                        </a:buClr>
                        <a:buSzPct val="80000"/>
                        <a:buFontTx/>
                        <a:buNone/>
                        <a:tabLst/>
                        <a:defRPr/>
                      </a:pPr>
                      <a:r>
                        <a:rPr kumimoji="0" lang="it-IT" sz="1600" b="1" i="0" u="none" strike="noStrike" kern="1200" cap="none" spc="0" normalizeH="0" baseline="0" noProof="0" dirty="0">
                          <a:ln>
                            <a:noFill/>
                          </a:ln>
                          <a:solidFill>
                            <a:srgbClr val="242852">
                              <a:lumMod val="75000"/>
                            </a:srgbClr>
                          </a:solidFill>
                          <a:effectLst/>
                          <a:uLnTx/>
                          <a:uFillTx/>
                          <a:latin typeface="+mn-lt"/>
                          <a:ea typeface="+mn-ea"/>
                          <a:cs typeface="+mn-cs"/>
                        </a:rPr>
                        <a:t>ART.12 –ESERCIZIO ABUSIVO DI UNA  PROFESSIONE</a:t>
                      </a:r>
                    </a:p>
                  </a:txBody>
                  <a:tcPr marL="91414" marR="91414" marT="45734" marB="45734">
                    <a:solidFill>
                      <a:srgbClr val="FFFF00">
                        <a:alpha val="89000"/>
                      </a:srgb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chemeClr val="tx2"/>
                          </a:solidFill>
                          <a:effectLst/>
                          <a:uLnTx/>
                          <a:uFillTx/>
                          <a:latin typeface="Corbel" pitchFamily="34" charset="0"/>
                          <a:ea typeface="+mn-ea"/>
                          <a:cs typeface="+mn-cs"/>
                        </a:rPr>
                        <a:t>Aumento delle sanzioni penali comminate previste nell’art.348 c.p.. </a:t>
                      </a:r>
                      <a:r>
                        <a:rPr kumimoji="0" lang="it-IT" sz="1800" b="1" i="0" u="none" strike="noStrike" kern="1200" cap="none" spc="0" normalizeH="0" baseline="0" dirty="0">
                          <a:ln>
                            <a:noFill/>
                          </a:ln>
                          <a:solidFill>
                            <a:schemeClr val="tx2"/>
                          </a:solidFill>
                          <a:effectLst/>
                          <a:uLnTx/>
                          <a:uFillTx/>
                          <a:latin typeface="Corbel" pitchFamily="34" charset="0"/>
                          <a:ea typeface="+mn-ea"/>
                          <a:cs typeface="+mn-cs"/>
                        </a:rPr>
                        <a:t>Depenalizzato </a:t>
                      </a:r>
                      <a:r>
                        <a:rPr kumimoji="0" lang="it-IT" sz="1800" b="1" i="0" u="none" strike="noStrike" kern="1200" cap="none" spc="0" normalizeH="0" baseline="0" dirty="0">
                          <a:ln>
                            <a:noFill/>
                          </a:ln>
                          <a:solidFill>
                            <a:schemeClr val="accent2">
                              <a:lumMod val="75000"/>
                            </a:schemeClr>
                          </a:solidFill>
                          <a:effectLst/>
                          <a:uLnTx/>
                          <a:uFillTx/>
                          <a:latin typeface="Corbel" pitchFamily="34" charset="0"/>
                          <a:ea typeface="+mn-ea"/>
                          <a:cs typeface="+mn-cs"/>
                        </a:rPr>
                        <a:t>reato di detenzione di medicinali scaduti, guasti o imperfetti</a:t>
                      </a:r>
                      <a:r>
                        <a:rPr kumimoji="0" lang="it-IT" sz="1800" b="1" i="0" u="none" strike="noStrike" kern="1200" cap="none" spc="0" normalizeH="0" baseline="0" dirty="0">
                          <a:ln>
                            <a:noFill/>
                          </a:ln>
                          <a:solidFill>
                            <a:srgbClr val="FF0000"/>
                          </a:solidFill>
                          <a:effectLst/>
                          <a:uLnTx/>
                          <a:uFillTx/>
                          <a:latin typeface="Corbel" pitchFamily="34" charset="0"/>
                          <a:ea typeface="+mn-ea"/>
                          <a:cs typeface="+mn-cs"/>
                        </a:rPr>
                        <a:t> </a:t>
                      </a:r>
                      <a:r>
                        <a:rPr kumimoji="0" lang="it-IT" sz="1800" b="1" i="0" u="none" strike="noStrike" kern="1200" cap="none" spc="0" normalizeH="0" baseline="0" dirty="0">
                          <a:ln>
                            <a:noFill/>
                          </a:ln>
                          <a:solidFill>
                            <a:schemeClr val="tx2"/>
                          </a:solidFill>
                          <a:effectLst/>
                          <a:uLnTx/>
                          <a:uFillTx/>
                          <a:latin typeface="Corbel" pitchFamily="34" charset="0"/>
                          <a:ea typeface="+mn-ea"/>
                          <a:cs typeface="+mn-cs"/>
                        </a:rPr>
                        <a:t>in farmacia con previsione di sanzione amministrativa pecuniaria per i casi in cui risulti, in relazione alla modesta quantità di tali medicinali, alle modalità di conservazione e all’ammontare complessivo delle riserve, che si possa concretamente escludere la destinazione al commercio degli stessi </a:t>
                      </a:r>
                      <a:r>
                        <a:rPr kumimoji="0" lang="it-IT" sz="1800" b="1" i="0" u="none" strike="noStrike" kern="1200" cap="none" spc="0" normalizeH="0" baseline="0" dirty="0">
                          <a:ln>
                            <a:noFill/>
                          </a:ln>
                          <a:solidFill>
                            <a:srgbClr val="0070C0"/>
                          </a:solidFill>
                          <a:effectLst/>
                          <a:uLnTx/>
                          <a:uFillTx/>
                          <a:latin typeface="Corbel" pitchFamily="34" charset="0"/>
                          <a:ea typeface="+mn-ea"/>
                          <a:cs typeface="+mn-cs"/>
                        </a:rPr>
                        <a:t>(</a:t>
                      </a:r>
                      <a:r>
                        <a:rPr kumimoji="0" lang="it-IT" sz="1800" b="1" i="0" u="none" strike="noStrike" kern="1200" cap="none" spc="0" normalizeH="0" baseline="0" dirty="0">
                          <a:ln>
                            <a:noFill/>
                          </a:ln>
                          <a:solidFill>
                            <a:schemeClr val="accent2">
                              <a:lumMod val="75000"/>
                            </a:schemeClr>
                          </a:solidFill>
                          <a:effectLst/>
                          <a:uLnTx/>
                          <a:uFillTx/>
                          <a:latin typeface="Corbel" pitchFamily="34" charset="0"/>
                          <a:ea typeface="+mn-ea"/>
                          <a:cs typeface="+mn-cs"/>
                        </a:rPr>
                        <a:t>art. 123 TULS</a:t>
                      </a:r>
                      <a:r>
                        <a:rPr kumimoji="0" lang="it-IT" sz="1800" b="1" i="0" u="none" strike="noStrike" kern="1200" cap="none" spc="0" normalizeH="0" baseline="0" dirty="0">
                          <a:ln>
                            <a:noFill/>
                          </a:ln>
                          <a:solidFill>
                            <a:srgbClr val="0070C0"/>
                          </a:solidFill>
                          <a:effectLst/>
                          <a:uLnTx/>
                          <a:uFillTx/>
                          <a:latin typeface="Corbel" pitchFamily="34" charset="0"/>
                          <a:ea typeface="+mn-ea"/>
                          <a:cs typeface="+mn-cs"/>
                        </a:rPr>
                        <a:t>).</a:t>
                      </a:r>
                      <a:r>
                        <a:rPr kumimoji="0" lang="it-IT" sz="1800" b="1" i="0" u="none" strike="noStrike" kern="1200" cap="none" spc="0" normalizeH="0" baseline="0" dirty="0">
                          <a:ln>
                            <a:noFill/>
                          </a:ln>
                          <a:solidFill>
                            <a:srgbClr val="FF0000"/>
                          </a:solidFill>
                          <a:effectLst/>
                          <a:uLnTx/>
                          <a:uFillTx/>
                          <a:latin typeface="Corbel" pitchFamily="34" charset="0"/>
                          <a:ea typeface="+mn-ea"/>
                          <a:cs typeface="+mn-cs"/>
                        </a:rPr>
                        <a:t> </a:t>
                      </a:r>
                      <a:endParaRPr kumimoji="0" lang="it-IT" altLang="it-IT" sz="1800" b="1" i="0" u="none" strike="noStrike" kern="1200" cap="none" spc="0" normalizeH="0" baseline="0" noProof="0" dirty="0">
                        <a:ln>
                          <a:noFill/>
                        </a:ln>
                        <a:solidFill>
                          <a:srgbClr val="FF0000"/>
                        </a:solidFill>
                        <a:effectLst/>
                        <a:uLnTx/>
                        <a:uFillTx/>
                        <a:latin typeface="Corbel" pitchFamily="34" charset="0"/>
                        <a:ea typeface="+mn-ea"/>
                        <a:cs typeface="+mn-cs"/>
                      </a:endParaRPr>
                    </a:p>
                  </a:txBody>
                  <a:tcPr marL="91414" marR="91414" marT="45734" marB="45734">
                    <a:solidFill>
                      <a:srgbClr val="FFFF00"/>
                    </a:solidFill>
                  </a:tcPr>
                </a:tc>
                <a:extLst>
                  <a:ext uri="{0D108BD9-81ED-4DB2-BD59-A6C34878D82A}">
                    <a16:rowId xmlns:a16="http://schemas.microsoft.com/office/drawing/2014/main" xmlns="" val="10002"/>
                  </a:ext>
                </a:extLst>
              </a:tr>
              <a:tr h="1188852">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endParaRPr kumimoji="0" lang="it-IT" sz="1800" b="1" i="1" u="none" strike="noStrike" kern="1200" cap="none" spc="0" normalizeH="0" baseline="0" noProof="0" dirty="0">
                        <a:ln>
                          <a:noFill/>
                        </a:ln>
                        <a:solidFill>
                          <a:srgbClr val="242852">
                            <a:lumMod val="75000"/>
                          </a:srgbClr>
                        </a:solidFill>
                        <a:effectLst/>
                        <a:uLnTx/>
                        <a:uFillTx/>
                        <a:latin typeface="+mn-lt"/>
                        <a:ea typeface="+mn-ea"/>
                        <a:cs typeface="+mn-cs"/>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sz="1600" b="1" i="0" u="none" strike="noStrike" kern="1200" cap="none" spc="0" normalizeH="0" baseline="0" noProof="0" dirty="0">
                          <a:ln>
                            <a:noFill/>
                          </a:ln>
                          <a:solidFill>
                            <a:srgbClr val="242852">
                              <a:lumMod val="75000"/>
                            </a:srgbClr>
                          </a:solidFill>
                          <a:effectLst/>
                          <a:uLnTx/>
                          <a:uFillTx/>
                          <a:latin typeface="+mn-lt"/>
                          <a:ea typeface="+mn-ea"/>
                          <a:cs typeface="+mn-cs"/>
                        </a:rPr>
                        <a:t>ART. 13 – COMMERCIO DI SOSTANZE DOPANTI </a:t>
                      </a:r>
                    </a:p>
                  </a:txBody>
                  <a:tcPr marL="91414" marR="91414" marT="45734" marB="45734">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c>
                  <a: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altLang="it-IT" sz="1800" b="1" i="0" u="none" strike="noStrike" kern="1200" cap="none" spc="0" normalizeH="0" baseline="0" noProof="0" dirty="0">
                          <a:ln>
                            <a:noFill/>
                          </a:ln>
                          <a:solidFill>
                            <a:schemeClr val="tx2"/>
                          </a:solidFill>
                          <a:effectLst/>
                          <a:uLnTx/>
                          <a:uFillTx/>
                          <a:latin typeface="Corbel" pitchFamily="34" charset="0"/>
                          <a:ea typeface="+mn-ea"/>
                          <a:cs typeface="+mn-cs"/>
                        </a:rPr>
                        <a:t>Estende pene per reato di commercio di sostanze dopanti al farmacista che, in assenza di prescrizione medica, dispensi le suddette sostanze per finalità diverse da quelle proprie ovvero da quelle indicate nell’autorizzazione all’immissione in commercio .</a:t>
                      </a:r>
                    </a:p>
                  </a:txBody>
                  <a:tcPr marL="91414" marR="91414" marT="45734" marB="45734">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1137824">
                <a:tc>
                  <a: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sz="1600" b="1" i="0" u="none" strike="noStrike" kern="1200" cap="none" spc="0" normalizeH="0" baseline="0" noProof="0" dirty="0">
                          <a:ln>
                            <a:noFill/>
                          </a:ln>
                          <a:solidFill>
                            <a:srgbClr val="242852">
                              <a:lumMod val="75000"/>
                            </a:srgbClr>
                          </a:solidFill>
                          <a:effectLst/>
                          <a:uLnTx/>
                          <a:uFillTx/>
                          <a:latin typeface="+mn-lt"/>
                          <a:ea typeface="+mn-ea"/>
                          <a:cs typeface="+mn-cs"/>
                        </a:rPr>
                        <a:t>ART. 16 – DISPOSIZIONI IN MATERIA DI CONCORSO STRAORDINARIO PER L’ASSEGNAZIONE DELLE SEDI FARMACEUTICHE </a:t>
                      </a:r>
                    </a:p>
                  </a:txBody>
                  <a:tcPr marL="91414" marR="91414" marT="45734" marB="45734">
                    <a:solidFill>
                      <a:srgbClr val="FF990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chemeClr val="tx2"/>
                          </a:solidFill>
                          <a:effectLst/>
                          <a:uLnTx/>
                          <a:uFillTx/>
                          <a:latin typeface="Corbel" pitchFamily="34" charset="0"/>
                          <a:ea typeface="+mn-ea"/>
                          <a:cs typeface="+mn-cs"/>
                        </a:rPr>
                        <a:t>L’applicazione della maggiorazione per i farmacisti rurali non può comportare il superamento del punteggio massimo di 35 punti previsto per la valutazione dei titoli.</a:t>
                      </a:r>
                    </a:p>
                  </a:txBody>
                  <a:tcPr marL="91414" marR="91414" marT="45734" marB="45734">
                    <a:solidFill>
                      <a:srgbClr val="FF9900"/>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C2FE00-50A6-4086-9B06-4DB426DE10A9}"/>
              </a:ext>
            </a:extLst>
          </p:cNvPr>
          <p:cNvSpPr>
            <a:spLocks noGrp="1"/>
          </p:cNvSpPr>
          <p:nvPr>
            <p:ph type="title"/>
          </p:nvPr>
        </p:nvSpPr>
        <p:spPr>
          <a:xfrm>
            <a:off x="382588" y="481013"/>
            <a:ext cx="9801225" cy="904875"/>
          </a:xfrm>
        </p:spPr>
        <p:txBody>
          <a:bodyPr rtlCol="0">
            <a:noAutofit/>
          </a:bodyPr>
          <a:lstStyle/>
          <a:p>
            <a:pPr eaLnBrk="1" fontAlgn="auto" hangingPunct="1">
              <a:spcAft>
                <a:spcPts val="0"/>
              </a:spcAft>
              <a:defRPr/>
            </a:pPr>
            <a:r>
              <a:rPr lang="it-IT" sz="3600" b="1" dirty="0">
                <a:solidFill>
                  <a:schemeClr val="accent2">
                    <a:lumMod val="75000"/>
                  </a:schemeClr>
                </a:solidFill>
              </a:rPr>
              <a:t>RE.SE.T DEL’AGENAS- febbraio 2018</a:t>
            </a:r>
            <a:br>
              <a:rPr lang="it-IT" sz="3600" b="1" dirty="0">
                <a:solidFill>
                  <a:schemeClr val="accent2">
                    <a:lumMod val="75000"/>
                  </a:schemeClr>
                </a:solidFill>
              </a:rPr>
            </a:br>
            <a:r>
              <a:rPr lang="it-IT" sz="3600" b="1" dirty="0">
                <a:solidFill>
                  <a:schemeClr val="accent2">
                    <a:lumMod val="75000"/>
                  </a:schemeClr>
                </a:solidFill>
              </a:rPr>
              <a:t>conclusa la consultazione pubblica</a:t>
            </a:r>
          </a:p>
        </p:txBody>
      </p:sp>
      <p:sp>
        <p:nvSpPr>
          <p:cNvPr id="6" name="Callout 14 5">
            <a:extLst>
              <a:ext uri="{FF2B5EF4-FFF2-40B4-BE49-F238E27FC236}">
                <a16:creationId xmlns:a16="http://schemas.microsoft.com/office/drawing/2014/main" xmlns="" id="{BCBD794F-6DE7-4311-A6EA-1B0FF5106897}"/>
              </a:ext>
            </a:extLst>
          </p:cNvPr>
          <p:cNvSpPr/>
          <p:nvPr/>
        </p:nvSpPr>
        <p:spPr>
          <a:xfrm>
            <a:off x="1958975" y="1606550"/>
            <a:ext cx="4540250" cy="993775"/>
          </a:xfrm>
          <a:prstGeom prst="accentBorderCallout2">
            <a:avLst>
              <a:gd name="adj1" fmla="val 20386"/>
              <a:gd name="adj2" fmla="val 107425"/>
              <a:gd name="adj3" fmla="val 20385"/>
              <a:gd name="adj4" fmla="val 114913"/>
              <a:gd name="adj5" fmla="val 222576"/>
              <a:gd name="adj6" fmla="val 181558"/>
            </a:avLst>
          </a:prstGeom>
          <a:solidFill>
            <a:srgbClr val="FFCC00"/>
          </a:solidFill>
          <a:ln w="31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it-IT" sz="2000" b="1" dirty="0">
                <a:solidFill>
                  <a:schemeClr val="tx2"/>
                </a:solidFill>
              </a:rPr>
              <a:t>Punti di forza riorganizzazione dei servizi sul territorio e per l’integrazione sociosanitaria</a:t>
            </a:r>
          </a:p>
        </p:txBody>
      </p:sp>
      <p:sp>
        <p:nvSpPr>
          <p:cNvPr id="28676" name="AutoShape 8" descr="Risultati immagini per rischi capitale in farmacia">
            <a:extLst>
              <a:ext uri="{FF2B5EF4-FFF2-40B4-BE49-F238E27FC236}">
                <a16:creationId xmlns:a16="http://schemas.microsoft.com/office/drawing/2014/main" xmlns="" id="{8CC85DFF-50A6-4FC7-9B3D-A5648439657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it-IT" altLang="it-IT"/>
          </a:p>
        </p:txBody>
      </p:sp>
      <p:sp>
        <p:nvSpPr>
          <p:cNvPr id="28677" name="AutoShape 10" descr="Risultati immagini per rischi capitale in farmacia">
            <a:extLst>
              <a:ext uri="{FF2B5EF4-FFF2-40B4-BE49-F238E27FC236}">
                <a16:creationId xmlns:a16="http://schemas.microsoft.com/office/drawing/2014/main" xmlns="" id="{87B632C3-B31A-46BD-A3CC-68AC4E9A1332}"/>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it-IT" altLang="it-IT"/>
          </a:p>
        </p:txBody>
      </p:sp>
      <p:sp>
        <p:nvSpPr>
          <p:cNvPr id="15" name="Rettangolo arrotondato 14">
            <a:extLst>
              <a:ext uri="{FF2B5EF4-FFF2-40B4-BE49-F238E27FC236}">
                <a16:creationId xmlns:a16="http://schemas.microsoft.com/office/drawing/2014/main" xmlns="" id="{385F71E6-0C9C-42AF-803F-ABCEABBB4D12}"/>
              </a:ext>
            </a:extLst>
          </p:cNvPr>
          <p:cNvSpPr/>
          <p:nvPr/>
        </p:nvSpPr>
        <p:spPr>
          <a:xfrm>
            <a:off x="7872413" y="2952750"/>
            <a:ext cx="3702050" cy="355282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it-IT" b="1" dirty="0">
              <a:solidFill>
                <a:srgbClr val="FF0000"/>
              </a:solidFill>
            </a:endParaRPr>
          </a:p>
          <a:p>
            <a:pPr eaLnBrk="1" fontAlgn="auto" hangingPunct="1">
              <a:spcBef>
                <a:spcPts val="0"/>
              </a:spcBef>
              <a:spcAft>
                <a:spcPts val="0"/>
              </a:spcAft>
              <a:defRPr/>
            </a:pPr>
            <a:r>
              <a:rPr lang="it-IT" b="1" dirty="0">
                <a:solidFill>
                  <a:srgbClr val="FF0000"/>
                </a:solidFill>
              </a:rPr>
              <a:t> </a:t>
            </a:r>
          </a:p>
          <a:p>
            <a:pPr eaLnBrk="1" fontAlgn="auto" hangingPunct="1">
              <a:spcBef>
                <a:spcPts val="0"/>
              </a:spcBef>
              <a:spcAft>
                <a:spcPts val="0"/>
              </a:spcAft>
              <a:defRPr/>
            </a:pPr>
            <a:endParaRPr lang="it-IT" b="1" u="sng" dirty="0">
              <a:solidFill>
                <a:srgbClr val="FF0000"/>
              </a:solidFill>
            </a:endParaRPr>
          </a:p>
          <a:p>
            <a:pPr eaLnBrk="1" fontAlgn="auto" hangingPunct="1">
              <a:spcBef>
                <a:spcPts val="0"/>
              </a:spcBef>
              <a:spcAft>
                <a:spcPts val="0"/>
              </a:spcAft>
              <a:defRPr/>
            </a:pPr>
            <a:r>
              <a:rPr lang="it-IT" b="1" u="sng" dirty="0">
                <a:solidFill>
                  <a:schemeClr val="bg1"/>
                </a:solidFill>
              </a:rPr>
              <a:t>4. </a:t>
            </a:r>
            <a:r>
              <a:rPr lang="it-IT" sz="2000" b="1" u="sng" dirty="0">
                <a:solidFill>
                  <a:schemeClr val="bg1"/>
                </a:solidFill>
              </a:rPr>
              <a:t>Rete delle farmacie:</a:t>
            </a:r>
          </a:p>
          <a:p>
            <a:pPr eaLnBrk="1" fontAlgn="auto" hangingPunct="1">
              <a:spcBef>
                <a:spcPts val="0"/>
              </a:spcBef>
              <a:spcAft>
                <a:spcPts val="0"/>
              </a:spcAft>
              <a:defRPr/>
            </a:pPr>
            <a:r>
              <a:rPr lang="it-IT" sz="2000" b="1" dirty="0">
                <a:solidFill>
                  <a:schemeClr val="bg1"/>
                </a:solidFill>
              </a:rPr>
              <a:t>farmacia dei servizi  garanzia di continuità assistenziale sul territorio, ottimizzazione dell’investimento, riduzione dei costi e degli sprechi nei trattamenti farmacologici. </a:t>
            </a:r>
          </a:p>
          <a:p>
            <a:pPr eaLnBrk="1" fontAlgn="auto" hangingPunct="1">
              <a:spcBef>
                <a:spcPts val="0"/>
              </a:spcBef>
              <a:spcAft>
                <a:spcPts val="0"/>
              </a:spcAft>
              <a:defRPr/>
            </a:pPr>
            <a:r>
              <a:rPr lang="it-IT" sz="2000" b="1" dirty="0">
                <a:solidFill>
                  <a:schemeClr val="bg1"/>
                </a:solidFill>
              </a:rPr>
              <a:t>II farmacista diviene parte integrante di una più completa ed efficiente rete di assistenza</a:t>
            </a:r>
            <a:endParaRPr lang="it-IT" sz="2000" b="1" dirty="0">
              <a:solidFill>
                <a:srgbClr val="FF0000"/>
              </a:solidFill>
            </a:endParaRPr>
          </a:p>
          <a:p>
            <a:pPr eaLnBrk="1" fontAlgn="auto" hangingPunct="1">
              <a:spcBef>
                <a:spcPts val="0"/>
              </a:spcBef>
              <a:spcAft>
                <a:spcPts val="0"/>
              </a:spcAft>
              <a:defRPr/>
            </a:pPr>
            <a:endParaRPr lang="it-IT" b="1" dirty="0">
              <a:solidFill>
                <a:srgbClr val="FF0000"/>
              </a:solidFill>
            </a:endParaRPr>
          </a:p>
          <a:p>
            <a:pPr eaLnBrk="1" fontAlgn="auto" hangingPunct="1">
              <a:spcBef>
                <a:spcPts val="0"/>
              </a:spcBef>
              <a:spcAft>
                <a:spcPts val="0"/>
              </a:spcAft>
              <a:defRPr/>
            </a:pPr>
            <a:endParaRPr lang="it-IT" b="1" dirty="0">
              <a:solidFill>
                <a:srgbClr val="FF0000"/>
              </a:solidFill>
            </a:endParaRPr>
          </a:p>
          <a:p>
            <a:pPr eaLnBrk="1" fontAlgn="auto" hangingPunct="1">
              <a:spcBef>
                <a:spcPts val="0"/>
              </a:spcBef>
              <a:spcAft>
                <a:spcPts val="0"/>
              </a:spcAft>
              <a:defRPr/>
            </a:pPr>
            <a:endParaRPr lang="it-IT" b="1" dirty="0">
              <a:solidFill>
                <a:srgbClr val="FF0000"/>
              </a:solidFill>
            </a:endParaRPr>
          </a:p>
        </p:txBody>
      </p:sp>
      <p:sp>
        <p:nvSpPr>
          <p:cNvPr id="22" name="Freccia a destra 21">
            <a:extLst>
              <a:ext uri="{FF2B5EF4-FFF2-40B4-BE49-F238E27FC236}">
                <a16:creationId xmlns:a16="http://schemas.microsoft.com/office/drawing/2014/main" xmlns="" id="{0DB2FCB8-092E-48B7-BA4E-24D49F966EC0}"/>
              </a:ext>
            </a:extLst>
          </p:cNvPr>
          <p:cNvSpPr/>
          <p:nvPr/>
        </p:nvSpPr>
        <p:spPr>
          <a:xfrm rot="5400000">
            <a:off x="3763963" y="2492375"/>
            <a:ext cx="704850" cy="920750"/>
          </a:xfrm>
          <a:prstGeom prst="rightArrow">
            <a:avLst>
              <a:gd name="adj1" fmla="val 49830"/>
              <a:gd name="adj2" fmla="val 60660"/>
            </a:avLst>
          </a:prstGeom>
          <a:solidFill>
            <a:srgbClr val="FFCC00"/>
          </a:solidFill>
        </p:spPr>
        <p:style>
          <a:lnRef idx="2">
            <a:schemeClr val="lt1">
              <a:hueOff val="0"/>
              <a:satOff val="0"/>
              <a:lumOff val="0"/>
              <a:alphaOff val="0"/>
            </a:schemeClr>
          </a:lnRef>
          <a:fillRef idx="1">
            <a:scrgbClr r="0" g="0" b="0"/>
          </a:fillRef>
          <a:effectRef idx="0">
            <a:schemeClr val="accent2">
              <a:tint val="50000"/>
              <a:hueOff val="502473"/>
              <a:satOff val="4967"/>
              <a:lumOff val="9431"/>
              <a:alphaOff val="0"/>
            </a:schemeClr>
          </a:effectRef>
          <a:fontRef idx="minor">
            <a:schemeClr val="lt1">
              <a:hueOff val="0"/>
              <a:satOff val="0"/>
              <a:lumOff val="0"/>
              <a:alphaOff val="0"/>
            </a:schemeClr>
          </a:fontRef>
        </p:style>
      </p:sp>
      <p:pic>
        <p:nvPicPr>
          <p:cNvPr id="28680" name="Picture 2" descr="osservatorio buone pratiche">
            <a:extLst>
              <a:ext uri="{FF2B5EF4-FFF2-40B4-BE49-F238E27FC236}">
                <a16:creationId xmlns:a16="http://schemas.microsoft.com/office/drawing/2014/main" xmlns="" id="{D24BD9F1-315E-44D3-BBD8-E6ECF062F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6125" y="615950"/>
            <a:ext cx="1801813"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a:extLst>
              <a:ext uri="{FF2B5EF4-FFF2-40B4-BE49-F238E27FC236}">
                <a16:creationId xmlns:a16="http://schemas.microsoft.com/office/drawing/2014/main" xmlns="" id="{46E689DC-1CC0-4026-AB90-3970EB8CAB59}"/>
              </a:ext>
            </a:extLst>
          </p:cNvPr>
          <p:cNvSpPr/>
          <p:nvPr/>
        </p:nvSpPr>
        <p:spPr>
          <a:xfrm>
            <a:off x="1265238" y="3327400"/>
            <a:ext cx="5702300" cy="2968625"/>
          </a:xfrm>
          <a:prstGeom prst="rect">
            <a:avLst/>
          </a:prstGeom>
          <a:solidFill>
            <a:srgbClr val="FFCC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it-IT" sz="2000" b="1" dirty="0">
                <a:solidFill>
                  <a:schemeClr val="tx2"/>
                </a:solidFill>
              </a:rPr>
              <a:t>1-  Assistenza sociosanitaria</a:t>
            </a:r>
          </a:p>
          <a:p>
            <a:pPr algn="just" eaLnBrk="1" fontAlgn="auto" hangingPunct="1">
              <a:spcBef>
                <a:spcPts val="0"/>
              </a:spcBef>
              <a:spcAft>
                <a:spcPts val="0"/>
              </a:spcAft>
              <a:defRPr/>
            </a:pPr>
            <a:r>
              <a:rPr lang="it-IT" sz="2000" b="1" dirty="0">
                <a:solidFill>
                  <a:schemeClr val="tx2"/>
                </a:solidFill>
              </a:rPr>
              <a:t>2- Assistenza domiciliare </a:t>
            </a:r>
          </a:p>
          <a:p>
            <a:pPr algn="just" eaLnBrk="1" fontAlgn="auto" hangingPunct="1">
              <a:spcBef>
                <a:spcPts val="0"/>
              </a:spcBef>
              <a:spcAft>
                <a:spcPts val="0"/>
              </a:spcAft>
              <a:defRPr/>
            </a:pPr>
            <a:r>
              <a:rPr lang="it-IT" sz="2000" b="1" dirty="0">
                <a:solidFill>
                  <a:schemeClr val="tx2"/>
                </a:solidFill>
              </a:rPr>
              <a:t>3-Strutture territoriali deputate alla presa in carico dei pazienti cronici</a:t>
            </a:r>
          </a:p>
          <a:p>
            <a:pPr algn="just" eaLnBrk="1" fontAlgn="auto" hangingPunct="1">
              <a:spcBef>
                <a:spcPts val="0"/>
              </a:spcBef>
              <a:spcAft>
                <a:spcPts val="0"/>
              </a:spcAft>
              <a:defRPr/>
            </a:pPr>
            <a:r>
              <a:rPr lang="it-IT" sz="2000" b="1" u="sng" dirty="0">
                <a:solidFill>
                  <a:srgbClr val="0070C0"/>
                </a:solidFill>
              </a:rPr>
              <a:t>4-Rete delle farmacie</a:t>
            </a:r>
          </a:p>
          <a:p>
            <a:pPr algn="just" eaLnBrk="1" fontAlgn="auto" hangingPunct="1">
              <a:spcBef>
                <a:spcPts val="0"/>
              </a:spcBef>
              <a:spcAft>
                <a:spcPts val="0"/>
              </a:spcAft>
              <a:defRPr/>
            </a:pPr>
            <a:r>
              <a:rPr lang="it-IT" sz="2000" b="1" dirty="0">
                <a:solidFill>
                  <a:schemeClr val="tx2"/>
                </a:solidFill>
              </a:rPr>
              <a:t>5- Integrazione ospedale-territorio</a:t>
            </a:r>
          </a:p>
          <a:p>
            <a:pPr algn="just" eaLnBrk="1" fontAlgn="auto" hangingPunct="1">
              <a:spcBef>
                <a:spcPts val="0"/>
              </a:spcBef>
              <a:spcAft>
                <a:spcPts val="0"/>
              </a:spcAft>
              <a:defRPr/>
            </a:pPr>
            <a:r>
              <a:rPr lang="it-IT" sz="2000" b="1" dirty="0">
                <a:solidFill>
                  <a:schemeClr val="tx2"/>
                </a:solidFill>
              </a:rPr>
              <a:t>6- Sistema monitoraggio delle reti integrate</a:t>
            </a:r>
          </a:p>
          <a:p>
            <a:pPr algn="just" eaLnBrk="1" fontAlgn="auto" hangingPunct="1">
              <a:spcBef>
                <a:spcPts val="0"/>
              </a:spcBef>
              <a:spcAft>
                <a:spcPts val="0"/>
              </a:spcAft>
              <a:defRPr/>
            </a:pPr>
            <a:r>
              <a:rPr lang="it-IT" sz="2000" b="1" dirty="0">
                <a:solidFill>
                  <a:schemeClr val="tx2"/>
                </a:solidFill>
              </a:rPr>
              <a:t>7-Formazione personale e aggiornamento professionale </a:t>
            </a:r>
          </a:p>
        </p:txBody>
      </p:sp>
      <p:cxnSp>
        <p:nvCxnSpPr>
          <p:cNvPr id="23" name="Connettore 4 22">
            <a:extLst>
              <a:ext uri="{FF2B5EF4-FFF2-40B4-BE49-F238E27FC236}">
                <a16:creationId xmlns:a16="http://schemas.microsoft.com/office/drawing/2014/main" xmlns="" id="{DEE73382-05DD-46DC-8F17-780C4179C159}"/>
              </a:ext>
            </a:extLst>
          </p:cNvPr>
          <p:cNvCxnSpPr/>
          <p:nvPr/>
        </p:nvCxnSpPr>
        <p:spPr>
          <a:xfrm>
            <a:off x="3811588" y="4803775"/>
            <a:ext cx="3989387" cy="2476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2A003A1-C2B2-48A6-A10F-82A8A9CF276D}"/>
              </a:ext>
            </a:extLst>
          </p:cNvPr>
          <p:cNvSpPr>
            <a:spLocks noGrp="1"/>
          </p:cNvSpPr>
          <p:nvPr>
            <p:ph type="title"/>
          </p:nvPr>
        </p:nvSpPr>
        <p:spPr>
          <a:xfrm>
            <a:off x="466725" y="233363"/>
            <a:ext cx="9912350" cy="841375"/>
          </a:xfrm>
        </p:spPr>
        <p:txBody>
          <a:bodyPr rtlCol="0">
            <a:noAutofit/>
          </a:bodyPr>
          <a:lstStyle/>
          <a:p>
            <a:pPr eaLnBrk="1" fontAlgn="auto" hangingPunct="1">
              <a:spcAft>
                <a:spcPts val="0"/>
              </a:spcAft>
              <a:defRPr/>
            </a:pPr>
            <a:r>
              <a:rPr lang="it-IT" sz="3600" b="1" dirty="0">
                <a:solidFill>
                  <a:schemeClr val="accent2">
                    <a:lumMod val="75000"/>
                  </a:schemeClr>
                </a:solidFill>
              </a:rPr>
              <a:t>      FARMACOPEA UFFICIALE</a:t>
            </a:r>
          </a:p>
        </p:txBody>
      </p:sp>
      <p:sp>
        <p:nvSpPr>
          <p:cNvPr id="19" name="Rettangolo arrotondato 18">
            <a:extLst>
              <a:ext uri="{FF2B5EF4-FFF2-40B4-BE49-F238E27FC236}">
                <a16:creationId xmlns:a16="http://schemas.microsoft.com/office/drawing/2014/main" xmlns="" id="{DCEB6464-6B9D-40D5-9AA0-D635C0E9C13E}"/>
              </a:ext>
            </a:extLst>
          </p:cNvPr>
          <p:cNvSpPr/>
          <p:nvPr/>
        </p:nvSpPr>
        <p:spPr>
          <a:xfrm>
            <a:off x="7913688" y="996950"/>
            <a:ext cx="3911600" cy="1006475"/>
          </a:xfrm>
          <a:prstGeom prst="roundRect">
            <a:avLst>
              <a:gd name="adj" fmla="val 83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solidFill>
                  <a:schemeClr val="bg1"/>
                </a:solidFill>
              </a:rPr>
              <a:t>Tra le modifiche rilevanti: AGGIORNAMENTO DELLE TABELLE 2,4,5,6, 7 DELLA FARMACOPEA</a:t>
            </a:r>
          </a:p>
        </p:txBody>
      </p:sp>
      <p:sp>
        <p:nvSpPr>
          <p:cNvPr id="8" name="Figura a mano libera 7">
            <a:extLst>
              <a:ext uri="{FF2B5EF4-FFF2-40B4-BE49-F238E27FC236}">
                <a16:creationId xmlns:a16="http://schemas.microsoft.com/office/drawing/2014/main" xmlns="" id="{9E72BABD-0A8A-4A1C-B9EA-C20BF4F96B4F}"/>
              </a:ext>
            </a:extLst>
          </p:cNvPr>
          <p:cNvSpPr/>
          <p:nvPr/>
        </p:nvSpPr>
        <p:spPr>
          <a:xfrm>
            <a:off x="715963" y="1425575"/>
            <a:ext cx="3159125" cy="1165225"/>
          </a:xfrm>
          <a:custGeom>
            <a:avLst/>
            <a:gdLst>
              <a:gd name="connsiteX0" fmla="*/ 0 w 2799024"/>
              <a:gd name="connsiteY0" fmla="*/ 39325 h 393248"/>
              <a:gd name="connsiteX1" fmla="*/ 39325 w 2799024"/>
              <a:gd name="connsiteY1" fmla="*/ 0 h 393248"/>
              <a:gd name="connsiteX2" fmla="*/ 2759699 w 2799024"/>
              <a:gd name="connsiteY2" fmla="*/ 0 h 393248"/>
              <a:gd name="connsiteX3" fmla="*/ 2799024 w 2799024"/>
              <a:gd name="connsiteY3" fmla="*/ 39325 h 393248"/>
              <a:gd name="connsiteX4" fmla="*/ 2799024 w 2799024"/>
              <a:gd name="connsiteY4" fmla="*/ 353923 h 393248"/>
              <a:gd name="connsiteX5" fmla="*/ 2759699 w 2799024"/>
              <a:gd name="connsiteY5" fmla="*/ 393248 h 393248"/>
              <a:gd name="connsiteX6" fmla="*/ 39325 w 2799024"/>
              <a:gd name="connsiteY6" fmla="*/ 393248 h 393248"/>
              <a:gd name="connsiteX7" fmla="*/ 0 w 2799024"/>
              <a:gd name="connsiteY7" fmla="*/ 353923 h 393248"/>
              <a:gd name="connsiteX8" fmla="*/ 0 w 2799024"/>
              <a:gd name="connsiteY8" fmla="*/ 39325 h 39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9024" h="393248">
                <a:moveTo>
                  <a:pt x="0" y="39325"/>
                </a:moveTo>
                <a:cubicBezTo>
                  <a:pt x="0" y="17606"/>
                  <a:pt x="17606" y="0"/>
                  <a:pt x="39325" y="0"/>
                </a:cubicBezTo>
                <a:lnTo>
                  <a:pt x="2759699" y="0"/>
                </a:lnTo>
                <a:cubicBezTo>
                  <a:pt x="2781418" y="0"/>
                  <a:pt x="2799024" y="17606"/>
                  <a:pt x="2799024" y="39325"/>
                </a:cubicBezTo>
                <a:lnTo>
                  <a:pt x="2799024" y="353923"/>
                </a:lnTo>
                <a:cubicBezTo>
                  <a:pt x="2799024" y="375642"/>
                  <a:pt x="2781418" y="393248"/>
                  <a:pt x="2759699" y="393248"/>
                </a:cubicBezTo>
                <a:lnTo>
                  <a:pt x="39325" y="393248"/>
                </a:lnTo>
                <a:cubicBezTo>
                  <a:pt x="17606" y="393248"/>
                  <a:pt x="0" y="375642"/>
                  <a:pt x="0" y="353923"/>
                </a:cubicBezTo>
                <a:lnTo>
                  <a:pt x="0" y="39325"/>
                </a:lnTo>
                <a:close/>
              </a:path>
            </a:pathLst>
          </a:custGeom>
          <a:solidFill>
            <a:srgbClr val="99C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88" tIns="76288" rIns="76288" bIns="76288" spcCol="1270" anchor="ctr"/>
          <a:lstStyle/>
          <a:p>
            <a:pPr algn="ctr" defTabSz="755650" eaLnBrk="1" fontAlgn="auto" hangingPunct="1">
              <a:lnSpc>
                <a:spcPct val="90000"/>
              </a:lnSpc>
              <a:spcAft>
                <a:spcPct val="35000"/>
              </a:spcAft>
              <a:defRPr/>
            </a:pPr>
            <a:r>
              <a:rPr lang="it-IT" sz="2000" b="1" dirty="0">
                <a:solidFill>
                  <a:srgbClr val="002060"/>
                </a:solidFill>
              </a:rPr>
              <a:t>Nel 2018 è stata aggiornata la Farmacopea Ufficiale XII Ed. con 2 DECRETI:</a:t>
            </a:r>
          </a:p>
        </p:txBody>
      </p:sp>
      <p:sp>
        <p:nvSpPr>
          <p:cNvPr id="3" name="Rettangolo 2">
            <a:extLst>
              <a:ext uri="{FF2B5EF4-FFF2-40B4-BE49-F238E27FC236}">
                <a16:creationId xmlns:a16="http://schemas.microsoft.com/office/drawing/2014/main" xmlns="" id="{31757144-1852-4DE6-9CC7-95CC974ED985}"/>
              </a:ext>
            </a:extLst>
          </p:cNvPr>
          <p:cNvSpPr/>
          <p:nvPr/>
        </p:nvSpPr>
        <p:spPr>
          <a:xfrm>
            <a:off x="387350" y="3705225"/>
            <a:ext cx="3913188" cy="280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1200" b="1" dirty="0">
              <a:solidFill>
                <a:schemeClr val="bg1"/>
              </a:solidFill>
            </a:endParaRPr>
          </a:p>
          <a:p>
            <a:pPr algn="ctr" eaLnBrk="1" fontAlgn="auto" hangingPunct="1">
              <a:spcBef>
                <a:spcPts val="0"/>
              </a:spcBef>
              <a:spcAft>
                <a:spcPts val="0"/>
              </a:spcAft>
              <a:defRPr/>
            </a:pPr>
            <a:endParaRPr lang="it-IT" sz="1600" b="1" dirty="0">
              <a:solidFill>
                <a:schemeClr val="bg1"/>
              </a:solidFill>
            </a:endParaRPr>
          </a:p>
          <a:p>
            <a:pPr algn="ctr" eaLnBrk="1" fontAlgn="auto" hangingPunct="1">
              <a:spcBef>
                <a:spcPts val="0"/>
              </a:spcBef>
              <a:spcAft>
                <a:spcPts val="0"/>
              </a:spcAft>
              <a:defRPr/>
            </a:pPr>
            <a:r>
              <a:rPr lang="it-IT" b="1" dirty="0">
                <a:solidFill>
                  <a:schemeClr val="bg1"/>
                </a:solidFill>
              </a:rPr>
              <a:t>Tavolo tecnico tra Ministero della salute, AIFA, FOFI, AIMN, AFI, ASSOGENERICI, ASCHIFARMA, CPA, FEDERFARMA, FARMAINDUSTRIA, ISS SIFO, SIFAP.</a:t>
            </a:r>
          </a:p>
          <a:p>
            <a:pPr algn="ctr" eaLnBrk="1" fontAlgn="auto" hangingPunct="1">
              <a:spcBef>
                <a:spcPts val="0"/>
              </a:spcBef>
              <a:spcAft>
                <a:spcPts val="0"/>
              </a:spcAft>
              <a:defRPr/>
            </a:pPr>
            <a:endParaRPr lang="it-IT" b="1" dirty="0">
              <a:solidFill>
                <a:schemeClr val="bg1"/>
              </a:solidFill>
            </a:endParaRPr>
          </a:p>
          <a:p>
            <a:pPr algn="ctr" eaLnBrk="1" fontAlgn="auto" hangingPunct="1">
              <a:spcBef>
                <a:spcPts val="0"/>
              </a:spcBef>
              <a:spcAft>
                <a:spcPts val="0"/>
              </a:spcAft>
              <a:defRPr/>
            </a:pPr>
            <a:r>
              <a:rPr lang="it-IT" b="1" dirty="0">
                <a:solidFill>
                  <a:schemeClr val="bg1"/>
                </a:solidFill>
              </a:rPr>
              <a:t>Il Ministero della salute, su richiesta della FOFI, ha ricostituito il tavolo tecnico per la prosecuzione dei lavori di revisione della Farmacopea</a:t>
            </a:r>
          </a:p>
          <a:p>
            <a:pPr algn="ctr" eaLnBrk="1" fontAlgn="auto" hangingPunct="1">
              <a:spcBef>
                <a:spcPts val="0"/>
              </a:spcBef>
              <a:spcAft>
                <a:spcPts val="0"/>
              </a:spcAft>
              <a:defRPr/>
            </a:pPr>
            <a:endParaRPr lang="it-IT" sz="1600" b="1" dirty="0">
              <a:solidFill>
                <a:schemeClr val="bg1"/>
              </a:solidFill>
            </a:endParaRPr>
          </a:p>
          <a:p>
            <a:pPr algn="ctr" eaLnBrk="1" fontAlgn="auto" hangingPunct="1">
              <a:spcBef>
                <a:spcPts val="0"/>
              </a:spcBef>
              <a:spcAft>
                <a:spcPts val="0"/>
              </a:spcAft>
              <a:defRPr/>
            </a:pPr>
            <a:endParaRPr lang="it-IT" sz="1200" b="1" dirty="0">
              <a:solidFill>
                <a:schemeClr val="bg1"/>
              </a:solidFill>
            </a:endParaRPr>
          </a:p>
        </p:txBody>
      </p:sp>
      <p:sp>
        <p:nvSpPr>
          <p:cNvPr id="4" name="Rettangolo 3">
            <a:extLst>
              <a:ext uri="{FF2B5EF4-FFF2-40B4-BE49-F238E27FC236}">
                <a16:creationId xmlns:a16="http://schemas.microsoft.com/office/drawing/2014/main" xmlns="" id="{BDB31827-A570-4331-A2EA-BABAC076A369}"/>
              </a:ext>
            </a:extLst>
          </p:cNvPr>
          <p:cNvSpPr/>
          <p:nvPr/>
        </p:nvSpPr>
        <p:spPr>
          <a:xfrm>
            <a:off x="960438" y="1949450"/>
            <a:ext cx="231775" cy="368300"/>
          </a:xfrm>
          <a:prstGeom prst="rect">
            <a:avLst/>
          </a:prstGeom>
        </p:spPr>
        <p:txBody>
          <a:bodyPr wrap="none">
            <a:spAutoFit/>
          </a:bodyPr>
          <a:lstStyle/>
          <a:p>
            <a:pPr eaLnBrk="1" fontAlgn="auto" hangingPunct="1">
              <a:spcBef>
                <a:spcPts val="0"/>
              </a:spcBef>
              <a:spcAft>
                <a:spcPts val="0"/>
              </a:spcAft>
              <a:defRPr/>
            </a:pPr>
            <a:r>
              <a:rPr lang="it-IT" b="1" dirty="0">
                <a:solidFill>
                  <a:schemeClr val="accent2">
                    <a:lumMod val="75000"/>
                  </a:schemeClr>
                </a:solidFill>
                <a:latin typeface="+mn-lt"/>
              </a:rPr>
              <a:t> </a:t>
            </a:r>
            <a:endParaRPr lang="it-IT" dirty="0">
              <a:latin typeface="+mn-lt"/>
            </a:endParaRPr>
          </a:p>
        </p:txBody>
      </p:sp>
      <p:sp>
        <p:nvSpPr>
          <p:cNvPr id="29703" name="CasellaDiTesto 10">
            <a:extLst>
              <a:ext uri="{FF2B5EF4-FFF2-40B4-BE49-F238E27FC236}">
                <a16:creationId xmlns:a16="http://schemas.microsoft.com/office/drawing/2014/main" xmlns="" id="{8EDAABC8-1E64-41D7-982A-906089E9BA6B}"/>
              </a:ext>
            </a:extLst>
          </p:cNvPr>
          <p:cNvSpPr txBox="1">
            <a:spLocks noChangeArrowheads="1"/>
          </p:cNvSpPr>
          <p:nvPr/>
        </p:nvSpPr>
        <p:spPr bwMode="auto">
          <a:xfrm>
            <a:off x="4994275" y="1300163"/>
            <a:ext cx="235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it-IT" altLang="it-IT" sz="2000" b="1" u="sng">
                <a:solidFill>
                  <a:srgbClr val="133573"/>
                </a:solidFill>
              </a:rPr>
              <a:t>DM 17 maggio 2018 </a:t>
            </a:r>
          </a:p>
        </p:txBody>
      </p:sp>
      <p:sp>
        <p:nvSpPr>
          <p:cNvPr id="29704" name="CasellaDiTesto 15">
            <a:extLst>
              <a:ext uri="{FF2B5EF4-FFF2-40B4-BE49-F238E27FC236}">
                <a16:creationId xmlns:a16="http://schemas.microsoft.com/office/drawing/2014/main" xmlns="" id="{CF9BF0EB-9C63-43D7-8604-A602AC6DD5A0}"/>
              </a:ext>
            </a:extLst>
          </p:cNvPr>
          <p:cNvSpPr txBox="1">
            <a:spLocks noChangeArrowheads="1"/>
          </p:cNvSpPr>
          <p:nvPr/>
        </p:nvSpPr>
        <p:spPr bwMode="auto">
          <a:xfrm>
            <a:off x="4962525" y="2190750"/>
            <a:ext cx="235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it-IT" altLang="it-IT" sz="2000" b="1" u="sng">
                <a:solidFill>
                  <a:srgbClr val="133573"/>
                </a:solidFill>
              </a:rPr>
              <a:t>DM 24 luglio 2018</a:t>
            </a:r>
          </a:p>
        </p:txBody>
      </p:sp>
      <p:pic>
        <p:nvPicPr>
          <p:cNvPr id="29705" name="Immagine 11">
            <a:extLst>
              <a:ext uri="{FF2B5EF4-FFF2-40B4-BE49-F238E27FC236}">
                <a16:creationId xmlns:a16="http://schemas.microsoft.com/office/drawing/2014/main" xmlns="" id="{AF0BDF53-1D1F-4EB4-A5CE-C17F716DE6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41313">
            <a:off x="3917950" y="2055813"/>
            <a:ext cx="9556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CasellaDiTesto 13">
            <a:extLst>
              <a:ext uri="{FF2B5EF4-FFF2-40B4-BE49-F238E27FC236}">
                <a16:creationId xmlns:a16="http://schemas.microsoft.com/office/drawing/2014/main" xmlns="" id="{EED6FB82-F7A4-49D7-BE3C-F7C9A8074F46}"/>
              </a:ext>
            </a:extLst>
          </p:cNvPr>
          <p:cNvSpPr txBox="1">
            <a:spLocks noChangeArrowheads="1"/>
          </p:cNvSpPr>
          <p:nvPr/>
        </p:nvSpPr>
        <p:spPr bwMode="auto">
          <a:xfrm>
            <a:off x="960438" y="2773363"/>
            <a:ext cx="2640012" cy="6889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55650">
              <a:defRPr>
                <a:solidFill>
                  <a:schemeClr val="tx1"/>
                </a:solidFill>
                <a:latin typeface="Corbel" panose="020B0503020204020204" pitchFamily="34" charset="0"/>
              </a:defRPr>
            </a:lvl1pPr>
            <a:lvl2pPr marL="742950" indent="-285750" defTabSz="755650">
              <a:defRPr>
                <a:solidFill>
                  <a:schemeClr val="tx1"/>
                </a:solidFill>
                <a:latin typeface="Corbel" panose="020B0503020204020204" pitchFamily="34" charset="0"/>
              </a:defRPr>
            </a:lvl2pPr>
            <a:lvl3pPr marL="1143000" indent="-228600" defTabSz="755650">
              <a:defRPr>
                <a:solidFill>
                  <a:schemeClr val="tx1"/>
                </a:solidFill>
                <a:latin typeface="Corbel" panose="020B0503020204020204" pitchFamily="34" charset="0"/>
              </a:defRPr>
            </a:lvl3pPr>
            <a:lvl4pPr marL="1600200" indent="-228600" defTabSz="755650">
              <a:defRPr>
                <a:solidFill>
                  <a:schemeClr val="tx1"/>
                </a:solidFill>
                <a:latin typeface="Corbel" panose="020B0503020204020204" pitchFamily="34" charset="0"/>
              </a:defRPr>
            </a:lvl4pPr>
            <a:lvl5pPr marL="2057400" indent="-228600" defTabSz="755650">
              <a:defRPr>
                <a:solidFill>
                  <a:schemeClr val="tx1"/>
                </a:solidFill>
                <a:latin typeface="Corbel" panose="020B0503020204020204" pitchFamily="34" charset="0"/>
              </a:defRPr>
            </a:lvl5pPr>
            <a:lvl6pPr marL="2514600" indent="-228600" defTabSz="755650" eaLnBrk="0" fontAlgn="base" hangingPunct="0">
              <a:spcBef>
                <a:spcPct val="0"/>
              </a:spcBef>
              <a:spcAft>
                <a:spcPct val="0"/>
              </a:spcAft>
              <a:defRPr>
                <a:solidFill>
                  <a:schemeClr val="tx1"/>
                </a:solidFill>
                <a:latin typeface="Corbel" panose="020B0503020204020204" pitchFamily="34" charset="0"/>
              </a:defRPr>
            </a:lvl6pPr>
            <a:lvl7pPr marL="2971800" indent="-228600" defTabSz="755650" eaLnBrk="0" fontAlgn="base" hangingPunct="0">
              <a:spcBef>
                <a:spcPct val="0"/>
              </a:spcBef>
              <a:spcAft>
                <a:spcPct val="0"/>
              </a:spcAft>
              <a:defRPr>
                <a:solidFill>
                  <a:schemeClr val="tx1"/>
                </a:solidFill>
                <a:latin typeface="Corbel" panose="020B0503020204020204" pitchFamily="34" charset="0"/>
              </a:defRPr>
            </a:lvl7pPr>
            <a:lvl8pPr marL="3429000" indent="-228600" defTabSz="755650" eaLnBrk="0" fontAlgn="base" hangingPunct="0">
              <a:spcBef>
                <a:spcPct val="0"/>
              </a:spcBef>
              <a:spcAft>
                <a:spcPct val="0"/>
              </a:spcAft>
              <a:defRPr>
                <a:solidFill>
                  <a:schemeClr val="tx1"/>
                </a:solidFill>
                <a:latin typeface="Corbel" panose="020B0503020204020204" pitchFamily="34" charset="0"/>
              </a:defRPr>
            </a:lvl8pPr>
            <a:lvl9pPr marL="3886200" indent="-228600" defTabSz="75565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lnSpc>
                <a:spcPct val="90000"/>
              </a:lnSpc>
              <a:spcAft>
                <a:spcPct val="35000"/>
              </a:spcAft>
            </a:pPr>
            <a:r>
              <a:rPr lang="it-IT" altLang="it-IT" b="1">
                <a:solidFill>
                  <a:srgbClr val="002060"/>
                </a:solidFill>
              </a:rPr>
              <a:t>È stato fortemente </a:t>
            </a:r>
          </a:p>
          <a:p>
            <a:pPr algn="ctr" eaLnBrk="1" hangingPunct="1">
              <a:lnSpc>
                <a:spcPct val="90000"/>
              </a:lnSpc>
              <a:spcAft>
                <a:spcPct val="35000"/>
              </a:spcAft>
            </a:pPr>
            <a:r>
              <a:rPr lang="it-IT" altLang="it-IT" b="1">
                <a:solidFill>
                  <a:srgbClr val="002060"/>
                </a:solidFill>
              </a:rPr>
              <a:t>voluto dalla Federazione </a:t>
            </a:r>
            <a:endParaRPr lang="it-IT" altLang="it-IT"/>
          </a:p>
        </p:txBody>
      </p:sp>
      <p:sp>
        <p:nvSpPr>
          <p:cNvPr id="21" name="Rettangolo arrotondato 20">
            <a:extLst>
              <a:ext uri="{FF2B5EF4-FFF2-40B4-BE49-F238E27FC236}">
                <a16:creationId xmlns:a16="http://schemas.microsoft.com/office/drawing/2014/main" xmlns="" id="{7E90DDA8-D08B-4689-A0DD-E42BF2868788}"/>
              </a:ext>
            </a:extLst>
          </p:cNvPr>
          <p:cNvSpPr/>
          <p:nvPr/>
        </p:nvSpPr>
        <p:spPr>
          <a:xfrm>
            <a:off x="7318375" y="2590800"/>
            <a:ext cx="4605338" cy="1195388"/>
          </a:xfrm>
          <a:prstGeom prst="roundRect">
            <a:avLst>
              <a:gd name="adj" fmla="val 83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solidFill>
                  <a:schemeClr val="bg1"/>
                </a:solidFill>
              </a:rPr>
              <a:t>TABELLA 2: SOSTANZE OBBLIGATORIE</a:t>
            </a:r>
          </a:p>
          <a:p>
            <a:pPr algn="ctr" eaLnBrk="1" fontAlgn="auto" hangingPunct="1">
              <a:spcBef>
                <a:spcPts val="0"/>
              </a:spcBef>
              <a:spcAft>
                <a:spcPts val="0"/>
              </a:spcAft>
              <a:defRPr/>
            </a:pPr>
            <a:r>
              <a:rPr lang="it-IT" b="1" dirty="0">
                <a:solidFill>
                  <a:schemeClr val="bg1"/>
                </a:solidFill>
              </a:rPr>
              <a:t>(sono state eliminate molte sostanze irreperibili o inutilizzate EX.  IPECACUANA SCIROPPO EMETICO</a:t>
            </a:r>
            <a:r>
              <a:rPr lang="it-IT" sz="1600" b="1" dirty="0">
                <a:solidFill>
                  <a:schemeClr val="bg1"/>
                </a:solidFill>
              </a:rPr>
              <a:t>)</a:t>
            </a:r>
          </a:p>
        </p:txBody>
      </p:sp>
      <p:sp>
        <p:nvSpPr>
          <p:cNvPr id="25" name="Rettangolo arrotondato 24">
            <a:extLst>
              <a:ext uri="{FF2B5EF4-FFF2-40B4-BE49-F238E27FC236}">
                <a16:creationId xmlns:a16="http://schemas.microsoft.com/office/drawing/2014/main" xmlns="" id="{57572209-18AA-42E7-8A68-D0448C4883F6}"/>
              </a:ext>
            </a:extLst>
          </p:cNvPr>
          <p:cNvSpPr/>
          <p:nvPr/>
        </p:nvSpPr>
        <p:spPr>
          <a:xfrm>
            <a:off x="5788025" y="3840163"/>
            <a:ext cx="6135688" cy="1312862"/>
          </a:xfrm>
          <a:prstGeom prst="roundRect">
            <a:avLst>
              <a:gd name="adj" fmla="val 83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solidFill>
                  <a:schemeClr val="bg1"/>
                </a:solidFill>
              </a:rPr>
              <a:t>TABELLA 4: SOSTANZE CHE RICHIEDONO RICETTA MEDICA</a:t>
            </a:r>
          </a:p>
          <a:p>
            <a:pPr algn="ctr" eaLnBrk="1" fontAlgn="auto" hangingPunct="1">
              <a:spcBef>
                <a:spcPts val="0"/>
              </a:spcBef>
              <a:spcAft>
                <a:spcPts val="0"/>
              </a:spcAft>
              <a:defRPr/>
            </a:pPr>
            <a:r>
              <a:rPr lang="it-IT" b="1" dirty="0">
                <a:solidFill>
                  <a:schemeClr val="bg1"/>
                </a:solidFill>
              </a:rPr>
              <a:t>E’ possibile allestire come multiplo:</a:t>
            </a:r>
          </a:p>
          <a:p>
            <a:pPr algn="ctr" eaLnBrk="1" fontAlgn="auto" hangingPunct="1">
              <a:spcBef>
                <a:spcPts val="0"/>
              </a:spcBef>
              <a:spcAft>
                <a:spcPts val="0"/>
              </a:spcAft>
              <a:defRPr/>
            </a:pPr>
            <a:r>
              <a:rPr lang="it-IT" b="1" dirty="0">
                <a:solidFill>
                  <a:schemeClr val="bg1"/>
                </a:solidFill>
              </a:rPr>
              <a:t>-MINOXIDIL in concentrazione fino al 5% e </a:t>
            </a:r>
          </a:p>
          <a:p>
            <a:pPr algn="ctr" eaLnBrk="1" fontAlgn="auto" hangingPunct="1">
              <a:spcBef>
                <a:spcPts val="0"/>
              </a:spcBef>
              <a:spcAft>
                <a:spcPts val="0"/>
              </a:spcAft>
              <a:defRPr/>
            </a:pPr>
            <a:r>
              <a:rPr lang="it-IT" b="1" dirty="0">
                <a:solidFill>
                  <a:schemeClr val="bg1"/>
                </a:solidFill>
              </a:rPr>
              <a:t>-MELATONINA in concentrazione inferiore al 2%</a:t>
            </a:r>
          </a:p>
        </p:txBody>
      </p:sp>
      <p:pic>
        <p:nvPicPr>
          <p:cNvPr id="29709" name="Immagine 26">
            <a:extLst>
              <a:ext uri="{FF2B5EF4-FFF2-40B4-BE49-F238E27FC236}">
                <a16:creationId xmlns:a16="http://schemas.microsoft.com/office/drawing/2014/main" xmlns="" id="{DC0CD9BF-A2EE-48FF-97AB-DFB576C0CF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5446">
            <a:off x="3873500" y="1355725"/>
            <a:ext cx="10239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Immagine 27">
            <a:extLst>
              <a:ext uri="{FF2B5EF4-FFF2-40B4-BE49-F238E27FC236}">
                <a16:creationId xmlns:a16="http://schemas.microsoft.com/office/drawing/2014/main" xmlns="" id="{D1FCAAFF-1957-4220-9EEF-C90FF8E72E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279080">
            <a:off x="9505951" y="1960562"/>
            <a:ext cx="6921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ttangolo arrotondato 30">
            <a:extLst>
              <a:ext uri="{FF2B5EF4-FFF2-40B4-BE49-F238E27FC236}">
                <a16:creationId xmlns:a16="http://schemas.microsoft.com/office/drawing/2014/main" xmlns="" id="{5CF6FED2-8BAC-4E8C-8C0B-507A280E88F1}"/>
              </a:ext>
            </a:extLst>
          </p:cNvPr>
          <p:cNvSpPr/>
          <p:nvPr/>
        </p:nvSpPr>
        <p:spPr>
          <a:xfrm>
            <a:off x="5815013" y="5302250"/>
            <a:ext cx="6108700" cy="658813"/>
          </a:xfrm>
          <a:prstGeom prst="roundRect">
            <a:avLst>
              <a:gd name="adj" fmla="val 83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solidFill>
                  <a:schemeClr val="bg1"/>
                </a:solidFill>
              </a:rPr>
              <a:t>TABELLA 7:è stata sostituita con le 4 tabelle di cui al DPR 309/90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hidden="1">
            <a:extLst>
              <a:ext uri="{FF2B5EF4-FFF2-40B4-BE49-F238E27FC236}">
                <a16:creationId xmlns:a16="http://schemas.microsoft.com/office/drawing/2014/main" xmlns="" id="{7D6073FF-A697-4DC7-AC7A-D55781F4D24D}"/>
              </a:ext>
            </a:extLst>
          </p:cNvPr>
          <p:cNvGraphicFramePr/>
          <p:nvPr/>
        </p:nvGraphicFramePr>
        <p:xfrm>
          <a:off x="570568" y="7517000"/>
          <a:ext cx="8108575" cy="4336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a:extLst>
              <a:ext uri="{FF2B5EF4-FFF2-40B4-BE49-F238E27FC236}">
                <a16:creationId xmlns:a16="http://schemas.microsoft.com/office/drawing/2014/main" xmlns="" id="{ABFB312E-76CC-4587-B828-20C71A7CB737}"/>
              </a:ext>
            </a:extLst>
          </p:cNvPr>
          <p:cNvSpPr>
            <a:spLocks noGrp="1"/>
          </p:cNvSpPr>
          <p:nvPr>
            <p:ph type="title"/>
          </p:nvPr>
        </p:nvSpPr>
        <p:spPr>
          <a:xfrm>
            <a:off x="392113" y="368300"/>
            <a:ext cx="11231562" cy="990600"/>
          </a:xfrm>
        </p:spPr>
        <p:txBody>
          <a:bodyPr rtlCol="0">
            <a:noAutofit/>
          </a:bodyPr>
          <a:lstStyle/>
          <a:p>
            <a:pPr eaLnBrk="1" fontAlgn="auto" hangingPunct="1">
              <a:spcAft>
                <a:spcPts val="0"/>
              </a:spcAft>
              <a:defRPr/>
            </a:pPr>
            <a:r>
              <a:rPr lang="it-IT" sz="3600" b="1" dirty="0">
                <a:solidFill>
                  <a:schemeClr val="accent2">
                    <a:lumMod val="75000"/>
                  </a:schemeClr>
                </a:solidFill>
              </a:rPr>
              <a:t>                                   CODICE DEONTOLOGICO</a:t>
            </a:r>
            <a:br>
              <a:rPr lang="it-IT" sz="3600" b="1" dirty="0">
                <a:solidFill>
                  <a:schemeClr val="accent2">
                    <a:lumMod val="75000"/>
                  </a:schemeClr>
                </a:solidFill>
              </a:rPr>
            </a:br>
            <a:r>
              <a:rPr lang="it-IT" sz="3600" b="1" dirty="0">
                <a:solidFill>
                  <a:schemeClr val="accent2">
                    <a:lumMod val="75000"/>
                  </a:schemeClr>
                </a:solidFill>
              </a:rPr>
              <a:t>                     revisione approvata il 7 maggio 2018 </a:t>
            </a:r>
          </a:p>
        </p:txBody>
      </p:sp>
      <p:graphicFrame>
        <p:nvGraphicFramePr>
          <p:cNvPr id="11" name="Segnaposto contenuto 3">
            <a:extLst>
              <a:ext uri="{FF2B5EF4-FFF2-40B4-BE49-F238E27FC236}">
                <a16:creationId xmlns:a16="http://schemas.microsoft.com/office/drawing/2014/main" xmlns="" id="{2E3C6A28-F1C3-4BBC-8A6A-EE3558F2A8BC}"/>
              </a:ext>
            </a:extLst>
          </p:cNvPr>
          <p:cNvGraphicFramePr>
            <a:graphicFrameLocks noGrp="1"/>
          </p:cNvGraphicFramePr>
          <p:nvPr>
            <p:ph idx="1"/>
          </p:nvPr>
        </p:nvGraphicFramePr>
        <p:xfrm flipH="1">
          <a:off x="8679143" y="5724939"/>
          <a:ext cx="186561" cy="6762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6" descr="Immagine correlata">
            <a:extLst>
              <a:ext uri="{FF2B5EF4-FFF2-40B4-BE49-F238E27FC236}">
                <a16:creationId xmlns:a16="http://schemas.microsoft.com/office/drawing/2014/main" xmlns="" id="{2BFD256E-081F-49E9-AB0B-94316711CA3A}"/>
              </a:ext>
            </a:extLst>
          </p:cNvPr>
          <p:cNvPicPr>
            <a:picLocks noChangeAspect="1" noChangeArrowheads="1"/>
          </p:cNvPicPr>
          <p:nvPr/>
        </p:nvPicPr>
        <p:blipFill>
          <a:blip r:embed="rId12" cstate="print">
            <a:extLst/>
          </a:blip>
          <a:srcRect/>
          <a:stretch>
            <a:fillRect/>
          </a:stretch>
        </p:blipFill>
        <p:spPr bwMode="auto">
          <a:xfrm>
            <a:off x="526775" y="1620079"/>
            <a:ext cx="2375184" cy="1879117"/>
          </a:xfrm>
          <a:prstGeom prst="rect">
            <a:avLst/>
          </a:prstGeom>
          <a:ln>
            <a:noFill/>
          </a:ln>
          <a:effectLst>
            <a:softEdge rad="112500"/>
          </a:effectLst>
          <a:extLst/>
        </p:spPr>
      </p:pic>
      <p:graphicFrame>
        <p:nvGraphicFramePr>
          <p:cNvPr id="8" name="Diagramma 7">
            <a:extLst>
              <a:ext uri="{FF2B5EF4-FFF2-40B4-BE49-F238E27FC236}">
                <a16:creationId xmlns:a16="http://schemas.microsoft.com/office/drawing/2014/main" xmlns="" id="{91E5E72B-7FBB-4FA1-8226-43206F146207}"/>
              </a:ext>
            </a:extLst>
          </p:cNvPr>
          <p:cNvGraphicFramePr/>
          <p:nvPr/>
        </p:nvGraphicFramePr>
        <p:xfrm>
          <a:off x="447040" y="1694459"/>
          <a:ext cx="11337407" cy="44685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0727" name="Picture 2">
            <a:extLst>
              <a:ext uri="{FF2B5EF4-FFF2-40B4-BE49-F238E27FC236}">
                <a16:creationId xmlns:a16="http://schemas.microsoft.com/office/drawing/2014/main" xmlns="" id="{296175A0-1E1B-453C-8558-DC7B520B4F3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75650" y="4171950"/>
            <a:ext cx="351155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897707F-FA5A-4E88-B3F0-4F3335AC628E}"/>
              </a:ext>
            </a:extLst>
          </p:cNvPr>
          <p:cNvSpPr>
            <a:spLocks noGrp="1"/>
          </p:cNvSpPr>
          <p:nvPr>
            <p:ph type="title"/>
          </p:nvPr>
        </p:nvSpPr>
        <p:spPr>
          <a:xfrm>
            <a:off x="1000125" y="466725"/>
            <a:ext cx="10353675" cy="1089025"/>
          </a:xfrm>
        </p:spPr>
        <p:txBody>
          <a:bodyPr/>
          <a:lstStyle/>
          <a:p>
            <a:pPr algn="ctr" eaLnBrk="1" hangingPunct="1">
              <a:lnSpc>
                <a:spcPct val="100000"/>
              </a:lnSpc>
              <a:defRPr/>
            </a:pPr>
            <a:r>
              <a:rPr lang="it-IT" altLang="it-IT" sz="2000" b="1" dirty="0">
                <a:solidFill>
                  <a:srgbClr val="FF0000"/>
                </a:solidFill>
              </a:rPr>
              <a:t>GLI OBIETTIVI ANCORA DA PERSEGUIRE….</a:t>
            </a:r>
            <a:r>
              <a:rPr lang="it-IT" sz="2000" dirty="0"/>
              <a:t/>
            </a:r>
            <a:br>
              <a:rPr lang="it-IT" sz="2000" dirty="0"/>
            </a:br>
            <a:endParaRPr lang="it-IT" sz="2000" b="1" dirty="0">
              <a:solidFill>
                <a:schemeClr val="accent2">
                  <a:lumMod val="75000"/>
                </a:schemeClr>
              </a:solidFill>
            </a:endParaRPr>
          </a:p>
        </p:txBody>
      </p:sp>
      <p:sp>
        <p:nvSpPr>
          <p:cNvPr id="3" name="Segnaposto contenuto 2">
            <a:extLst>
              <a:ext uri="{FF2B5EF4-FFF2-40B4-BE49-F238E27FC236}">
                <a16:creationId xmlns:a16="http://schemas.microsoft.com/office/drawing/2014/main" xmlns="" id="{A9402A41-58D7-4497-8E94-7140C9CF77DF}"/>
              </a:ext>
            </a:extLst>
          </p:cNvPr>
          <p:cNvSpPr>
            <a:spLocks noGrp="1"/>
          </p:cNvSpPr>
          <p:nvPr>
            <p:ph idx="1"/>
          </p:nvPr>
        </p:nvSpPr>
        <p:spPr>
          <a:xfrm>
            <a:off x="1255713" y="1182688"/>
            <a:ext cx="3362325" cy="4232275"/>
          </a:xfrm>
        </p:spPr>
        <p:txBody>
          <a:bodyPr/>
          <a:lstStyle/>
          <a:p>
            <a:pPr>
              <a:buFont typeface="Arial" panose="020B0604020202020204" pitchFamily="34" charset="0"/>
              <a:buChar char="•"/>
              <a:defRPr/>
            </a:pPr>
            <a:endParaRPr lang="it-IT" altLang="it-IT" sz="1600" b="1" dirty="0"/>
          </a:p>
          <a:p>
            <a:pPr>
              <a:buFont typeface="Arial" panose="020B0604020202020204" pitchFamily="34" charset="0"/>
              <a:buChar char="•"/>
              <a:defRPr/>
            </a:pPr>
            <a:endParaRPr lang="it-IT" sz="1600" dirty="0"/>
          </a:p>
          <a:p>
            <a:pPr>
              <a:buFont typeface="Arial" panose="020B0604020202020204" pitchFamily="34" charset="0"/>
              <a:buChar char="•"/>
              <a:defRPr/>
            </a:pPr>
            <a:endParaRPr lang="it-IT" sz="1600" b="1" dirty="0"/>
          </a:p>
          <a:p>
            <a:pPr>
              <a:buFont typeface="Arial" panose="020B0604020202020204" pitchFamily="34" charset="0"/>
              <a:buChar char="•"/>
              <a:defRPr/>
            </a:pPr>
            <a:endParaRPr lang="it-IT" sz="1600" b="1" dirty="0"/>
          </a:p>
          <a:p>
            <a:pPr>
              <a:buFont typeface="Arial" panose="020B0604020202020204" pitchFamily="34" charset="0"/>
              <a:buChar char="•"/>
              <a:defRPr/>
            </a:pPr>
            <a:endParaRPr lang="it-IT" sz="2000" dirty="0"/>
          </a:p>
          <a:p>
            <a:pPr>
              <a:buFont typeface="Arial" panose="020B0604020202020204" pitchFamily="34" charset="0"/>
              <a:buChar char="•"/>
              <a:defRPr/>
            </a:pPr>
            <a:endParaRPr lang="it-IT" sz="2000" dirty="0"/>
          </a:p>
          <a:p>
            <a:pPr>
              <a:buFont typeface="Arial" panose="020B0604020202020204" pitchFamily="34" charset="0"/>
              <a:buChar char="•"/>
              <a:defRPr/>
            </a:pPr>
            <a:endParaRPr lang="it-IT" sz="2000" dirty="0"/>
          </a:p>
          <a:p>
            <a:pPr marL="46037" indent="0">
              <a:buFont typeface="Corbel" panose="020B0503020204020204" pitchFamily="34" charset="0"/>
              <a:buNone/>
              <a:defRPr/>
            </a:pPr>
            <a:endParaRPr lang="it-IT" sz="2000" dirty="0"/>
          </a:p>
        </p:txBody>
      </p:sp>
      <p:sp>
        <p:nvSpPr>
          <p:cNvPr id="5" name="CasellaDiTesto 4">
            <a:extLst>
              <a:ext uri="{FF2B5EF4-FFF2-40B4-BE49-F238E27FC236}">
                <a16:creationId xmlns:a16="http://schemas.microsoft.com/office/drawing/2014/main" xmlns="" id="{B43B8575-BBF4-43ED-983F-1E7316A29CA5}"/>
              </a:ext>
            </a:extLst>
          </p:cNvPr>
          <p:cNvSpPr txBox="1"/>
          <p:nvPr/>
        </p:nvSpPr>
        <p:spPr>
          <a:xfrm>
            <a:off x="7353300" y="1009650"/>
            <a:ext cx="4286250" cy="2678113"/>
          </a:xfrm>
          <a:prstGeom prst="rect">
            <a:avLst/>
          </a:prstGeom>
          <a:noFill/>
        </p:spPr>
        <p:txBody>
          <a:bodyPr>
            <a:spAutoFit/>
          </a:bodyPr>
          <a:lstStyle/>
          <a:p>
            <a:pPr marL="388937" indent="-342900">
              <a:buFont typeface="Arial" panose="020B0604020202020204" pitchFamily="34" charset="0"/>
              <a:buChar char="•"/>
              <a:defRPr/>
            </a:pPr>
            <a:endParaRPr lang="it-IT" sz="1400" b="1" dirty="0">
              <a:solidFill>
                <a:srgbClr val="00B0F0"/>
              </a:solidFill>
              <a:latin typeface="+mn-lt"/>
            </a:endParaRPr>
          </a:p>
          <a:p>
            <a:pPr marL="388937" indent="-342900">
              <a:buFont typeface="Arial" panose="020B0604020202020204" pitchFamily="34" charset="0"/>
              <a:buChar char="•"/>
              <a:defRPr/>
            </a:pPr>
            <a:endParaRPr lang="it-IT" sz="1400" b="1" dirty="0">
              <a:solidFill>
                <a:srgbClr val="00B0F0"/>
              </a:solidFill>
              <a:latin typeface="+mn-lt"/>
            </a:endParaRPr>
          </a:p>
          <a:p>
            <a:pPr marL="46037">
              <a:defRPr/>
            </a:pPr>
            <a:endParaRPr lang="it-IT" sz="2000" b="1" dirty="0">
              <a:solidFill>
                <a:schemeClr val="tx2"/>
              </a:solidFill>
              <a:latin typeface="+mn-lt"/>
            </a:endParaRPr>
          </a:p>
          <a:p>
            <a:pPr marL="46037">
              <a:defRPr/>
            </a:pPr>
            <a:endParaRPr lang="it-IT" sz="2000" b="1" dirty="0">
              <a:solidFill>
                <a:schemeClr val="tx2"/>
              </a:solidFill>
              <a:latin typeface="+mn-lt"/>
            </a:endParaRPr>
          </a:p>
          <a:p>
            <a:pPr marL="46037">
              <a:defRPr/>
            </a:pPr>
            <a:endParaRPr lang="it-IT" sz="2000" b="1" dirty="0">
              <a:solidFill>
                <a:schemeClr val="tx2"/>
              </a:solidFill>
              <a:latin typeface="+mn-lt"/>
            </a:endParaRPr>
          </a:p>
          <a:p>
            <a:pPr marL="46037">
              <a:defRPr/>
            </a:pPr>
            <a:endParaRPr lang="it-IT" sz="2000" b="1" dirty="0">
              <a:solidFill>
                <a:schemeClr val="tx2"/>
              </a:solidFill>
              <a:latin typeface="+mn-lt"/>
            </a:endParaRPr>
          </a:p>
          <a:p>
            <a:pPr marL="46037">
              <a:defRPr/>
            </a:pPr>
            <a:endParaRPr lang="it-IT" sz="2000" b="1" dirty="0">
              <a:solidFill>
                <a:schemeClr val="tx2"/>
              </a:solidFill>
              <a:latin typeface="+mn-lt"/>
            </a:endParaRPr>
          </a:p>
          <a:p>
            <a:pPr marL="46037">
              <a:defRPr/>
            </a:pPr>
            <a:endParaRPr lang="it-IT" sz="2000" b="1" dirty="0">
              <a:solidFill>
                <a:schemeClr val="tx2"/>
              </a:solidFill>
              <a:latin typeface="+mn-lt"/>
            </a:endParaRPr>
          </a:p>
          <a:p>
            <a:pPr marL="46037">
              <a:defRPr/>
            </a:pPr>
            <a:endParaRPr lang="it-IT" sz="2000" b="1" dirty="0">
              <a:solidFill>
                <a:schemeClr val="tx2"/>
              </a:solidFill>
              <a:latin typeface="+mn-lt"/>
            </a:endParaRPr>
          </a:p>
        </p:txBody>
      </p:sp>
      <p:graphicFrame>
        <p:nvGraphicFramePr>
          <p:cNvPr id="7" name="Tabella 6">
            <a:extLst>
              <a:ext uri="{FF2B5EF4-FFF2-40B4-BE49-F238E27FC236}">
                <a16:creationId xmlns:a16="http://schemas.microsoft.com/office/drawing/2014/main" xmlns="" id="{43C0A3E7-B998-4AB5-9F63-C42F95753F5F}"/>
              </a:ext>
            </a:extLst>
          </p:cNvPr>
          <p:cNvGraphicFramePr>
            <a:graphicFrameLocks noGrp="1"/>
          </p:cNvGraphicFramePr>
          <p:nvPr/>
        </p:nvGraphicFramePr>
        <p:xfrm>
          <a:off x="1636713" y="1314450"/>
          <a:ext cx="8869362" cy="4381501"/>
        </p:xfrm>
        <a:graphic>
          <a:graphicData uri="http://schemas.openxmlformats.org/drawingml/2006/table">
            <a:tbl>
              <a:tblPr firstRow="1" bandRow="1">
                <a:tableStyleId>{5C22544A-7EE6-4342-B048-85BDC9FD1C3A}</a:tableStyleId>
              </a:tblPr>
              <a:tblGrid>
                <a:gridCol w="4420677">
                  <a:extLst>
                    <a:ext uri="{9D8B030D-6E8A-4147-A177-3AD203B41FA5}">
                      <a16:colId xmlns:a16="http://schemas.microsoft.com/office/drawing/2014/main" xmlns="" val="20000"/>
                    </a:ext>
                  </a:extLst>
                </a:gridCol>
                <a:gridCol w="4448685">
                  <a:extLst>
                    <a:ext uri="{9D8B030D-6E8A-4147-A177-3AD203B41FA5}">
                      <a16:colId xmlns:a16="http://schemas.microsoft.com/office/drawing/2014/main" xmlns="" val="20001"/>
                    </a:ext>
                  </a:extLst>
                </a:gridCol>
              </a:tblGrid>
              <a:tr h="79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mn-lt"/>
                          <a:ea typeface="+mn-ea"/>
                          <a:cs typeface="+mn-cs"/>
                        </a:rPr>
                        <a:t>OBIETTIVI </a:t>
                      </a:r>
                    </a:p>
                    <a:p>
                      <a:endParaRPr lang="it-IT" sz="1800" dirty="0"/>
                    </a:p>
                  </a:txBody>
                  <a:tcPr marL="91431" marR="91431"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mn-lt"/>
                          <a:ea typeface="+mn-ea"/>
                          <a:cs typeface="+mn-cs"/>
                        </a:rPr>
                        <a:t>RISULTATI DA RAGGIUNGERE</a:t>
                      </a:r>
                    </a:p>
                    <a:p>
                      <a:endParaRPr lang="it-IT" sz="1800" dirty="0"/>
                    </a:p>
                  </a:txBody>
                  <a:tcPr marL="91431" marR="91431" marT="45721" marB="45721"/>
                </a:tc>
                <a:extLst>
                  <a:ext uri="{0D108BD9-81ED-4DB2-BD59-A6C34878D82A}">
                    <a16:rowId xmlns:a16="http://schemas.microsoft.com/office/drawing/2014/main" xmlns="" val="10000"/>
                  </a:ext>
                </a:extLst>
              </a:tr>
              <a:tr h="453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7030A0"/>
                          </a:solidFill>
                          <a:effectLst/>
                          <a:uLnTx/>
                          <a:uFillTx/>
                          <a:latin typeface="+mn-lt"/>
                          <a:ea typeface="+mn-ea"/>
                          <a:cs typeface="+mn-cs"/>
                        </a:rPr>
                        <a:t>Rinnovo convenzione</a:t>
                      </a:r>
                    </a:p>
                  </a:txBody>
                  <a:tcPr marL="91431" marR="91431" marT="45721" marB="45721"/>
                </a:tc>
                <a:tc>
                  <a:txBody>
                    <a:bodyPr/>
                    <a:lstStyle/>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7030A0"/>
                          </a:solidFill>
                          <a:effectLst/>
                          <a:uLnTx/>
                          <a:uFillTx/>
                          <a:latin typeface="+mn-lt"/>
                          <a:ea typeface="+mn-ea"/>
                          <a:cs typeface="+mn-cs"/>
                        </a:rPr>
                        <a:t>Bozza di accordo </a:t>
                      </a:r>
                      <a:r>
                        <a:rPr kumimoji="0" lang="it-IT" sz="1600" b="1" i="0" u="none" strike="noStrike" kern="1200" cap="none" spc="0" normalizeH="0" baseline="0" noProof="0" dirty="0" err="1">
                          <a:ln>
                            <a:noFill/>
                          </a:ln>
                          <a:solidFill>
                            <a:srgbClr val="7030A0"/>
                          </a:solidFill>
                          <a:effectLst/>
                          <a:uLnTx/>
                          <a:uFillTx/>
                          <a:latin typeface="+mn-lt"/>
                          <a:ea typeface="+mn-ea"/>
                          <a:cs typeface="+mn-cs"/>
                        </a:rPr>
                        <a:t>Sisac</a:t>
                      </a:r>
                      <a:endParaRPr kumimoji="0" lang="it-IT" sz="1600" b="1" i="0" u="none" strike="noStrike" kern="1200" cap="none" spc="0" normalizeH="0" baseline="0" noProof="0" dirty="0">
                        <a:ln>
                          <a:noFill/>
                        </a:ln>
                        <a:solidFill>
                          <a:srgbClr val="7030A0"/>
                        </a:solidFill>
                        <a:effectLst/>
                        <a:uLnTx/>
                        <a:uFillTx/>
                        <a:latin typeface="+mn-lt"/>
                        <a:ea typeface="+mn-ea"/>
                        <a:cs typeface="+mn-cs"/>
                      </a:endParaRPr>
                    </a:p>
                  </a:txBody>
                  <a:tcPr marL="91431" marR="91431" marT="45721" marB="45721"/>
                </a:tc>
                <a:extLst>
                  <a:ext uri="{0D108BD9-81ED-4DB2-BD59-A6C34878D82A}">
                    <a16:rowId xmlns:a16="http://schemas.microsoft.com/office/drawing/2014/main" xmlns="" val="10001"/>
                  </a:ext>
                </a:extLst>
              </a:tr>
              <a:tr h="648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mn-lt"/>
                          <a:ea typeface="+mn-ea"/>
                          <a:cs typeface="+mn-cs"/>
                        </a:rPr>
                        <a:t>Remunerazione</a:t>
                      </a:r>
                    </a:p>
                    <a:p>
                      <a:endParaRPr lang="it-IT" sz="1800" dirty="0"/>
                    </a:p>
                  </a:txBody>
                  <a:tcPr marL="91431" marR="91431" marT="45721" marB="45721"/>
                </a:tc>
                <a:tc>
                  <a:txBody>
                    <a:bodyPr/>
                    <a:lstStyle/>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prstClr val="black"/>
                          </a:solidFill>
                          <a:effectLst/>
                          <a:uLnTx/>
                          <a:uFillTx/>
                          <a:latin typeface="+mn-lt"/>
                          <a:ea typeface="+mn-ea"/>
                          <a:cs typeface="+mn-cs"/>
                        </a:rPr>
                        <a:t>Accordo AIFA</a:t>
                      </a:r>
                    </a:p>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prstClr val="black"/>
                          </a:solidFill>
                          <a:effectLst/>
                          <a:uLnTx/>
                          <a:uFillTx/>
                          <a:latin typeface="+mn-lt"/>
                          <a:ea typeface="+mn-ea"/>
                          <a:cs typeface="+mn-cs"/>
                        </a:rPr>
                        <a:t>L. 135/2012</a:t>
                      </a:r>
                    </a:p>
                  </a:txBody>
                  <a:tcPr marL="91431" marR="91431" marT="45721" marB="45721"/>
                </a:tc>
                <a:extLst>
                  <a:ext uri="{0D108BD9-81ED-4DB2-BD59-A6C34878D82A}">
                    <a16:rowId xmlns:a16="http://schemas.microsoft.com/office/drawing/2014/main" xmlns="" val="10002"/>
                  </a:ext>
                </a:extLst>
              </a:tr>
              <a:tr h="822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800" b="1" i="0" u="none" strike="noStrike" kern="1200" cap="none" spc="0" normalizeH="0" baseline="0" noProof="0" dirty="0">
                          <a:ln>
                            <a:noFill/>
                          </a:ln>
                          <a:solidFill>
                            <a:srgbClr val="ACCBF9">
                              <a:lumMod val="50000"/>
                            </a:srgbClr>
                          </a:solidFill>
                          <a:effectLst/>
                          <a:uLnTx/>
                          <a:uFillTx/>
                          <a:latin typeface="+mn-lt"/>
                          <a:ea typeface="+mn-ea"/>
                          <a:cs typeface="+mn-cs"/>
                        </a:rPr>
                        <a:t>Stato occupazionale</a:t>
                      </a:r>
                    </a:p>
                    <a:p>
                      <a:endParaRPr lang="it-IT" sz="1800" dirty="0"/>
                    </a:p>
                  </a:txBody>
                  <a:tcPr marL="91431" marR="91431" marT="45721" marB="45721"/>
                </a:tc>
                <a:tc>
                  <a:txBody>
                    <a:bodyPr/>
                    <a:lstStyle/>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ACCBF9">
                              <a:lumMod val="50000"/>
                            </a:srgbClr>
                          </a:solidFill>
                          <a:effectLst/>
                          <a:uLnTx/>
                          <a:uFillTx/>
                          <a:latin typeface="+mn-lt"/>
                          <a:ea typeface="+mn-ea"/>
                          <a:cs typeface="+mn-cs"/>
                        </a:rPr>
                        <a:t>Numero chiuso</a:t>
                      </a:r>
                    </a:p>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ACCBF9">
                              <a:lumMod val="50000"/>
                            </a:srgbClr>
                          </a:solidFill>
                          <a:effectLst/>
                          <a:uLnTx/>
                          <a:uFillTx/>
                          <a:latin typeface="+mn-lt"/>
                          <a:ea typeface="+mn-ea"/>
                          <a:cs typeface="+mn-cs"/>
                        </a:rPr>
                        <a:t>Riforma esame di stato</a:t>
                      </a:r>
                    </a:p>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ACCBF9">
                              <a:lumMod val="50000"/>
                            </a:srgbClr>
                          </a:solidFill>
                          <a:effectLst/>
                          <a:uLnTx/>
                          <a:uFillTx/>
                          <a:latin typeface="+mn-lt"/>
                          <a:ea typeface="+mn-ea"/>
                          <a:cs typeface="+mn-cs"/>
                        </a:rPr>
                        <a:t>Potenziamento FARMA LAVORO</a:t>
                      </a:r>
                    </a:p>
                  </a:txBody>
                  <a:tcPr marL="91431" marR="91431" marT="45721" marB="45721"/>
                </a:tc>
                <a:extLst>
                  <a:ext uri="{0D108BD9-81ED-4DB2-BD59-A6C34878D82A}">
                    <a16:rowId xmlns:a16="http://schemas.microsoft.com/office/drawing/2014/main" xmlns="" val="10003"/>
                  </a:ext>
                </a:extLst>
              </a:tr>
              <a:tr h="829088">
                <a:tc>
                  <a:txBody>
                    <a:bodyPr/>
                    <a:lstStyle/>
                    <a:p>
                      <a:r>
                        <a:rPr kumimoji="0" lang="it-IT" altLang="it-IT" sz="1800" b="1" i="0" u="none" strike="noStrike" kern="1200" cap="none" spc="0" normalizeH="0" baseline="0" noProof="0" dirty="0">
                          <a:ln>
                            <a:noFill/>
                          </a:ln>
                          <a:solidFill>
                            <a:srgbClr val="00B0F0"/>
                          </a:solidFill>
                          <a:effectLst/>
                          <a:uLnTx/>
                          <a:uFillTx/>
                          <a:latin typeface="+mn-lt"/>
                          <a:ea typeface="+mn-ea"/>
                          <a:cs typeface="+mn-cs"/>
                        </a:rPr>
                        <a:t>Farmacista di reparto</a:t>
                      </a:r>
                      <a:endParaRPr lang="it-IT" sz="1800" dirty="0"/>
                    </a:p>
                  </a:txBody>
                  <a:tcPr marL="91431" marR="91431" marT="45721" marB="45721"/>
                </a:tc>
                <a:tc>
                  <a:txBody>
                    <a:bodyPr/>
                    <a:lstStyle/>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00B0F0"/>
                          </a:solidFill>
                          <a:effectLst/>
                          <a:uLnTx/>
                          <a:uFillTx/>
                          <a:latin typeface="+mn-lt"/>
                          <a:ea typeface="+mn-ea"/>
                          <a:cs typeface="+mn-cs"/>
                        </a:rPr>
                        <a:t>Sperimentazione 2010-2011</a:t>
                      </a:r>
                    </a:p>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00B0F0"/>
                          </a:solidFill>
                          <a:effectLst/>
                          <a:uLnTx/>
                          <a:uFillTx/>
                          <a:latin typeface="+mn-lt"/>
                          <a:ea typeface="+mn-ea"/>
                          <a:cs typeface="+mn-cs"/>
                        </a:rPr>
                        <a:t>AS 2717 DDL per introduzione farmacista di dipartimento</a:t>
                      </a:r>
                    </a:p>
                  </a:txBody>
                  <a:tcPr marL="91431" marR="91431" marT="45721" marB="45721"/>
                </a:tc>
                <a:extLst>
                  <a:ext uri="{0D108BD9-81ED-4DB2-BD59-A6C34878D82A}">
                    <a16:rowId xmlns:a16="http://schemas.microsoft.com/office/drawing/2014/main" xmlns="" val="10004"/>
                  </a:ext>
                </a:extLst>
              </a:tr>
              <a:tr h="82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800" b="1" i="0" u="none" strike="noStrike" kern="1200" cap="none" spc="0" normalizeH="0" baseline="0" noProof="0" dirty="0">
                          <a:ln>
                            <a:noFill/>
                          </a:ln>
                          <a:solidFill>
                            <a:srgbClr val="CC6600"/>
                          </a:solidFill>
                          <a:effectLst/>
                          <a:uLnTx/>
                          <a:uFillTx/>
                          <a:latin typeface="+mn-lt"/>
                          <a:ea typeface="+mn-ea"/>
                          <a:cs typeface="+mn-cs"/>
                        </a:rPr>
                        <a:t>Farmaci innovativi</a:t>
                      </a:r>
                    </a:p>
                    <a:p>
                      <a:endParaRPr lang="it-IT" sz="1800" dirty="0"/>
                    </a:p>
                  </a:txBody>
                  <a:tcPr marL="91431" marR="91431" marT="45721" marB="45721"/>
                </a:tc>
                <a:tc>
                  <a:txBody>
                    <a:bodyPr/>
                    <a:lstStyle/>
                    <a:p>
                      <a:pPr marL="388937"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CC6600"/>
                          </a:solidFill>
                          <a:effectLst/>
                          <a:uLnTx/>
                          <a:uFillTx/>
                          <a:latin typeface="Corbel" pitchFamily="34" charset="0"/>
                          <a:ea typeface="+mn-ea"/>
                          <a:cs typeface="+mn-cs"/>
                        </a:rPr>
                        <a:t>Corsi formativi per l’acquisizione di competenze professionali</a:t>
                      </a:r>
                    </a:p>
                  </a:txBody>
                  <a:tcPr marL="91431" marR="91431" marT="45721" marB="45721"/>
                </a:tc>
                <a:extLst>
                  <a:ext uri="{0D108BD9-81ED-4DB2-BD59-A6C34878D82A}">
                    <a16:rowId xmlns:a16="http://schemas.microsoft.com/office/drawing/2014/main" xmlns=""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xmlns="" id="{7ECBE5DE-8A27-4590-B580-AE81E6C57C2E}"/>
              </a:ext>
            </a:extLst>
          </p:cNvPr>
          <p:cNvGraphicFramePr/>
          <p:nvPr/>
        </p:nvGraphicFramePr>
        <p:xfrm>
          <a:off x="1209360" y="845568"/>
          <a:ext cx="10502855" cy="656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9" name="Picture 2">
            <a:extLst>
              <a:ext uri="{FF2B5EF4-FFF2-40B4-BE49-F238E27FC236}">
                <a16:creationId xmlns:a16="http://schemas.microsoft.com/office/drawing/2014/main" xmlns="" id="{F30F1BD4-1CE4-43B1-9A4D-6A2FEE6B98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838" y="414338"/>
            <a:ext cx="1687512"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a:extLst>
              <a:ext uri="{FF2B5EF4-FFF2-40B4-BE49-F238E27FC236}">
                <a16:creationId xmlns:a16="http://schemas.microsoft.com/office/drawing/2014/main" xmlns="" id="{8BCF2CAD-79E1-4B94-BACB-D19781058A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0813" y="317500"/>
            <a:ext cx="1401762"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xmlns="" id="{0B2F21BA-A604-4297-A177-F5741DE9D2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3750" y="2613025"/>
            <a:ext cx="309245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Rettangolo 6">
            <a:extLst>
              <a:ext uri="{FF2B5EF4-FFF2-40B4-BE49-F238E27FC236}">
                <a16:creationId xmlns:a16="http://schemas.microsoft.com/office/drawing/2014/main" xmlns="" id="{D17FE262-88B3-4918-B353-F850111BC807}"/>
              </a:ext>
            </a:extLst>
          </p:cNvPr>
          <p:cNvSpPr>
            <a:spLocks noChangeArrowheads="1"/>
          </p:cNvSpPr>
          <p:nvPr/>
        </p:nvSpPr>
        <p:spPr bwMode="auto">
          <a:xfrm>
            <a:off x="2397125" y="320675"/>
            <a:ext cx="764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it-IT" altLang="it-IT" b="1">
                <a:solidFill>
                  <a:srgbClr val="3477B2"/>
                </a:solidFill>
              </a:rPr>
              <a:t>Documento programmatico FOFI – PALAZZO MARINI - 26 ottobre 2006</a:t>
            </a:r>
            <a:r>
              <a:rPr lang="it-IT" altLang="it-IT">
                <a:solidFill>
                  <a:srgbClr val="000000"/>
                </a:solidFill>
              </a:rPr>
              <a:t> </a:t>
            </a:r>
            <a:br>
              <a:rPr lang="it-IT" altLang="it-IT">
                <a:solidFill>
                  <a:srgbClr val="000000"/>
                </a:solidFill>
              </a:rPr>
            </a:br>
            <a:r>
              <a:rPr lang="it-IT" altLang="it-IT" b="1">
                <a:solidFill>
                  <a:srgbClr val="FF0000"/>
                </a:solidFill>
              </a:rPr>
              <a:t>GLI OBIETTIVI RAGGIUNTI</a:t>
            </a:r>
            <a:endParaRPr lang="it-IT" altLang="it-IT"/>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18E856E2-33F8-46B1-819E-8990D5C898A8}"/>
              </a:ext>
            </a:extLst>
          </p:cNvPr>
          <p:cNvSpPr/>
          <p:nvPr/>
        </p:nvSpPr>
        <p:spPr>
          <a:xfrm>
            <a:off x="514350" y="422275"/>
            <a:ext cx="8442325" cy="647700"/>
          </a:xfrm>
          <a:prstGeom prst="rect">
            <a:avLst/>
          </a:prstGeom>
        </p:spPr>
        <p:txBody>
          <a:bodyPr>
            <a:spAutoFit/>
          </a:bodyPr>
          <a:lstStyle/>
          <a:p>
            <a:pPr eaLnBrk="1" fontAlgn="auto" hangingPunct="1">
              <a:spcBef>
                <a:spcPts val="0"/>
              </a:spcBef>
              <a:spcAft>
                <a:spcPts val="0"/>
              </a:spcAft>
              <a:defRPr/>
            </a:pPr>
            <a:r>
              <a:rPr lang="it-IT" sz="3600" b="1" dirty="0">
                <a:solidFill>
                  <a:schemeClr val="accent2">
                    <a:lumMod val="75000"/>
                  </a:schemeClr>
                </a:solidFill>
                <a:latin typeface="+mj-lt"/>
                <a:ea typeface="+mj-ea"/>
                <a:cs typeface="+mj-cs"/>
              </a:rPr>
              <a:t>OBIETTIVI PER IL FUTURO: QUALITÀ  </a:t>
            </a:r>
          </a:p>
        </p:txBody>
      </p:sp>
      <p:pic>
        <p:nvPicPr>
          <p:cNvPr id="32771" name="Picture 2">
            <a:extLst>
              <a:ext uri="{FF2B5EF4-FFF2-40B4-BE49-F238E27FC236}">
                <a16:creationId xmlns:a16="http://schemas.microsoft.com/office/drawing/2014/main" xmlns="" id="{FE2611F4-6186-40B0-92C2-478B99714D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3688" y="422275"/>
            <a:ext cx="23241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a:extLst>
              <a:ext uri="{FF2B5EF4-FFF2-40B4-BE49-F238E27FC236}">
                <a16:creationId xmlns:a16="http://schemas.microsoft.com/office/drawing/2014/main" xmlns="" id="{924B32B3-7DB3-4C78-8125-E8D354CA8D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4440238"/>
            <a:ext cx="24098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a 2">
            <a:extLst>
              <a:ext uri="{FF2B5EF4-FFF2-40B4-BE49-F238E27FC236}">
                <a16:creationId xmlns:a16="http://schemas.microsoft.com/office/drawing/2014/main" xmlns="" id="{4D9F0FEB-7C30-45A7-BA70-B8E977D5AB9F}"/>
              </a:ext>
            </a:extLst>
          </p:cNvPr>
          <p:cNvGraphicFramePr/>
          <p:nvPr/>
        </p:nvGraphicFramePr>
        <p:xfrm>
          <a:off x="1150374" y="1758243"/>
          <a:ext cx="10196051" cy="3878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contenuto 2">
            <a:extLst>
              <a:ext uri="{FF2B5EF4-FFF2-40B4-BE49-F238E27FC236}">
                <a16:creationId xmlns:a16="http://schemas.microsoft.com/office/drawing/2014/main" xmlns="" id="{6411B1D4-3C65-42A5-865C-A96BA6D454CF}"/>
              </a:ext>
            </a:extLst>
          </p:cNvPr>
          <p:cNvSpPr>
            <a:spLocks noGrp="1"/>
          </p:cNvSpPr>
          <p:nvPr>
            <p:ph idx="1"/>
          </p:nvPr>
        </p:nvSpPr>
        <p:spPr>
          <a:xfrm>
            <a:off x="142875" y="476250"/>
            <a:ext cx="11906250" cy="6265863"/>
          </a:xfrm>
        </p:spPr>
        <p:txBody>
          <a:bodyPr/>
          <a:lstStyle/>
          <a:p>
            <a:pPr marL="0" indent="0" algn="ctr" eaLnBrk="1" hangingPunct="1">
              <a:buFont typeface="Corbel" panose="020B0503020204020204" pitchFamily="34" charset="0"/>
              <a:buNone/>
            </a:pPr>
            <a:endParaRPr lang="it-IT" altLang="it-IT" sz="2400">
              <a:solidFill>
                <a:schemeClr val="accent1"/>
              </a:solidFill>
              <a:latin typeface="Times New Roman" panose="02020603050405020304" pitchFamily="18" charset="0"/>
              <a:cs typeface="Times New Roman" panose="02020603050405020304" pitchFamily="18" charset="0"/>
            </a:endParaRPr>
          </a:p>
          <a:p>
            <a:pPr marL="0" indent="0" algn="ctr" eaLnBrk="1" hangingPunct="1">
              <a:buFont typeface="Corbel" panose="020B0503020204020204" pitchFamily="34" charset="0"/>
              <a:buNone/>
            </a:pPr>
            <a:endParaRPr lang="it-IT" altLang="it-IT" sz="2400">
              <a:solidFill>
                <a:schemeClr val="accent1"/>
              </a:solidFill>
              <a:latin typeface="Times New Roman" panose="02020603050405020304" pitchFamily="18" charset="0"/>
              <a:cs typeface="Times New Roman" panose="02020603050405020304" pitchFamily="18" charset="0"/>
            </a:endParaRPr>
          </a:p>
        </p:txBody>
      </p:sp>
      <p:sp>
        <p:nvSpPr>
          <p:cNvPr id="33795" name="CasellaDiTesto 3">
            <a:extLst>
              <a:ext uri="{FF2B5EF4-FFF2-40B4-BE49-F238E27FC236}">
                <a16:creationId xmlns:a16="http://schemas.microsoft.com/office/drawing/2014/main" xmlns="" id="{17B2C743-1EA9-4CBB-BB46-706B1D022B30}"/>
              </a:ext>
            </a:extLst>
          </p:cNvPr>
          <p:cNvSpPr txBox="1">
            <a:spLocks noChangeArrowheads="1"/>
          </p:cNvSpPr>
          <p:nvPr/>
        </p:nvSpPr>
        <p:spPr bwMode="auto">
          <a:xfrm>
            <a:off x="525463" y="2387600"/>
            <a:ext cx="113172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it-IT" altLang="it-IT" sz="8000" b="1">
                <a:solidFill>
                  <a:schemeClr val="tx2"/>
                </a:solidFill>
                <a:latin typeface="Bradley Hand ITC" panose="03070402050302030203" pitchFamily="66" charset="0"/>
              </a:rPr>
              <a:t>Grazie per l’attenzione!</a:t>
            </a:r>
          </a:p>
        </p:txBody>
      </p:sp>
      <p:sp>
        <p:nvSpPr>
          <p:cNvPr id="33796" name="AutoShape 2" descr="Arrow and word opportunity">
            <a:extLst>
              <a:ext uri="{FF2B5EF4-FFF2-40B4-BE49-F238E27FC236}">
                <a16:creationId xmlns:a16="http://schemas.microsoft.com/office/drawing/2014/main" xmlns="" id="{49D0A481-F0CD-448E-9236-DE33DD5417D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it-IT" altLang="it-IT"/>
          </a:p>
        </p:txBody>
      </p:sp>
      <p:sp>
        <p:nvSpPr>
          <p:cNvPr id="33797" name="AutoShape 4" descr="https://thumbs.dreamstime.com/z/arrow-word-opportunity-d-people-man-person-32329150.jpg">
            <a:extLst>
              <a:ext uri="{FF2B5EF4-FFF2-40B4-BE49-F238E27FC236}">
                <a16:creationId xmlns:a16="http://schemas.microsoft.com/office/drawing/2014/main" xmlns="" id="{52FAC615-728A-4B32-94BB-56C601A1F1E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it-IT" altLang="it-IT"/>
          </a:p>
        </p:txBody>
      </p:sp>
      <p:sp>
        <p:nvSpPr>
          <p:cNvPr id="33798" name="AutoShape 6" descr="https://thumbs.dreamstime.com/z/arrow-word-opportunity-d-people-man-person-32329150.jpg">
            <a:extLst>
              <a:ext uri="{FF2B5EF4-FFF2-40B4-BE49-F238E27FC236}">
                <a16:creationId xmlns:a16="http://schemas.microsoft.com/office/drawing/2014/main" xmlns="" id="{1E5C5299-B874-4AE9-8560-6B68EE5FFE1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it-IT" altLang="it-IT"/>
          </a:p>
        </p:txBody>
      </p:sp>
      <p:pic>
        <p:nvPicPr>
          <p:cNvPr id="7" name="Picture 2" descr="Immagine correlata">
            <a:extLst>
              <a:ext uri="{FF2B5EF4-FFF2-40B4-BE49-F238E27FC236}">
                <a16:creationId xmlns:a16="http://schemas.microsoft.com/office/drawing/2014/main" xmlns="" id="{5066F3D9-E51C-4A6C-B9FD-27ED9E1111FB}"/>
              </a:ext>
            </a:extLst>
          </p:cNvPr>
          <p:cNvPicPr>
            <a:picLocks noChangeAspect="1" noChangeArrowheads="1"/>
          </p:cNvPicPr>
          <p:nvPr/>
        </p:nvPicPr>
        <p:blipFill>
          <a:blip r:embed="rId2" cstate="print">
            <a:extLst/>
          </a:blip>
          <a:srcRect/>
          <a:stretch>
            <a:fillRect/>
          </a:stretch>
        </p:blipFill>
        <p:spPr bwMode="auto">
          <a:xfrm>
            <a:off x="9551601" y="3491164"/>
            <a:ext cx="2291149" cy="3054866"/>
          </a:xfrm>
          <a:prstGeom prst="rect">
            <a:avLst/>
          </a:prstGeom>
          <a:ln>
            <a:noFill/>
          </a:ln>
          <a:effectLst>
            <a:softEdge rad="112500"/>
          </a:effectLs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a:extLst>
              <a:ext uri="{FF2B5EF4-FFF2-40B4-BE49-F238E27FC236}">
                <a16:creationId xmlns:a16="http://schemas.microsoft.com/office/drawing/2014/main" xmlns="" id="{02BCA1CF-AA60-4EC1-8F9A-5C90B1C6BC09}"/>
              </a:ext>
            </a:extLst>
          </p:cNvPr>
          <p:cNvSpPr txBox="1">
            <a:spLocks/>
          </p:cNvSpPr>
          <p:nvPr/>
        </p:nvSpPr>
        <p:spPr bwMode="auto">
          <a:xfrm>
            <a:off x="1831975" y="233363"/>
            <a:ext cx="9193213" cy="1865312"/>
          </a:xfrm>
          <a:prstGeom prst="rect">
            <a:avLst/>
          </a:prstGeom>
          <a:extLst/>
        </p:spPr>
        <p:txBody>
          <a:bodyPr anchor="ctr">
            <a:normAutofit/>
          </a:bodyPr>
          <a:lstStyle>
            <a:lvl1pPr algn="ctr">
              <a:lnSpc>
                <a:spcPct val="90000"/>
              </a:lnSpc>
              <a:spcBef>
                <a:spcPct val="0"/>
              </a:spcBef>
              <a:buNone/>
              <a:defRPr sz="3200">
                <a:solidFill>
                  <a:srgbClr val="FF0000"/>
                </a:solidFill>
                <a:effectLst>
                  <a:outerShdw blurRad="38100" dist="38100" dir="2700000" algn="tl">
                    <a:srgbClr val="000000">
                      <a:alpha val="43137"/>
                    </a:srgbClr>
                  </a:outerShdw>
                </a:effectLst>
              </a:defRPr>
            </a:lvl1pPr>
          </a:lstStyle>
          <a:p>
            <a:pPr eaLnBrk="1" fontAlgn="auto" hangingPunct="1">
              <a:spcAft>
                <a:spcPts val="0"/>
              </a:spcAft>
              <a:defRPr/>
            </a:pPr>
            <a:endParaRPr lang="it-IT" sz="2800" dirty="0">
              <a:latin typeface="Arial Nova" panose="020B0504020202020204" pitchFamily="34" charset="0"/>
            </a:endParaRPr>
          </a:p>
        </p:txBody>
      </p:sp>
      <p:sp>
        <p:nvSpPr>
          <p:cNvPr id="31751" name="Rettangolo 1">
            <a:extLst>
              <a:ext uri="{FF2B5EF4-FFF2-40B4-BE49-F238E27FC236}">
                <a16:creationId xmlns:a16="http://schemas.microsoft.com/office/drawing/2014/main" xmlns="" id="{BC7D7061-7F2F-4C6E-ABD0-6FC6443DB2DB}"/>
              </a:ext>
            </a:extLst>
          </p:cNvPr>
          <p:cNvSpPr>
            <a:spLocks noChangeArrowheads="1"/>
          </p:cNvSpPr>
          <p:nvPr/>
        </p:nvSpPr>
        <p:spPr bwMode="auto">
          <a:xfrm>
            <a:off x="1592263" y="2836863"/>
            <a:ext cx="8548687" cy="1384300"/>
          </a:xfrm>
          <a:prstGeom prst="rect">
            <a:avLst/>
          </a:prstGeom>
          <a:solidFill>
            <a:srgbClr val="FFC000"/>
          </a:solidFill>
          <a:ln>
            <a:solidFill>
              <a:schemeClr val="bg2">
                <a:lumMod val="50000"/>
              </a:schemeClr>
            </a:solidFill>
          </a:ln>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fontAlgn="auto" hangingPunct="1">
              <a:spcBef>
                <a:spcPct val="0"/>
              </a:spcBef>
              <a:spcAft>
                <a:spcPts val="0"/>
              </a:spcAft>
              <a:buClrTx/>
              <a:buSzTx/>
              <a:buFontTx/>
              <a:buNone/>
              <a:defRPr/>
            </a:pPr>
            <a:r>
              <a:rPr lang="it-IT" altLang="it-IT" sz="2800" b="1" dirty="0">
                <a:solidFill>
                  <a:schemeClr val="tx2">
                    <a:lumMod val="50000"/>
                  </a:schemeClr>
                </a:solidFill>
                <a:latin typeface="+mn-lt"/>
              </a:rPr>
              <a:t>La professione del farmacista ha acquisito un vasto campo di azione che non è più esclusivamente limitato a quello di dispensazione dei medicinali</a:t>
            </a:r>
          </a:p>
        </p:txBody>
      </p:sp>
      <p:pic>
        <p:nvPicPr>
          <p:cNvPr id="15364" name="Picture 2">
            <a:extLst>
              <a:ext uri="{FF2B5EF4-FFF2-40B4-BE49-F238E27FC236}">
                <a16:creationId xmlns:a16="http://schemas.microsoft.com/office/drawing/2014/main" xmlns="" id="{4DCE0DA8-CFCB-4011-BBE4-B4F9BB0ECE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4300" y="311150"/>
            <a:ext cx="162083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ccia a destra 3">
            <a:extLst>
              <a:ext uri="{FF2B5EF4-FFF2-40B4-BE49-F238E27FC236}">
                <a16:creationId xmlns:a16="http://schemas.microsoft.com/office/drawing/2014/main" xmlns="" id="{57E5EB8B-1152-438A-B96B-DBCA6D0AEEA8}"/>
              </a:ext>
            </a:extLst>
          </p:cNvPr>
          <p:cNvSpPr/>
          <p:nvPr/>
        </p:nvSpPr>
        <p:spPr>
          <a:xfrm rot="5400000">
            <a:off x="5349876" y="1855787"/>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Freccia a destra 4">
            <a:extLst>
              <a:ext uri="{FF2B5EF4-FFF2-40B4-BE49-F238E27FC236}">
                <a16:creationId xmlns:a16="http://schemas.microsoft.com/office/drawing/2014/main" xmlns="" id="{4DC78F86-BD28-42CE-B1A6-3A03C5910A40}"/>
              </a:ext>
            </a:extLst>
          </p:cNvPr>
          <p:cNvSpPr/>
          <p:nvPr/>
        </p:nvSpPr>
        <p:spPr>
          <a:xfrm rot="16200000">
            <a:off x="5382419" y="4839494"/>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15367" name="Picture 4">
            <a:extLst>
              <a:ext uri="{FF2B5EF4-FFF2-40B4-BE49-F238E27FC236}">
                <a16:creationId xmlns:a16="http://schemas.microsoft.com/office/drawing/2014/main" xmlns="" id="{3214AECF-BEC6-4133-A7E7-E324A65C26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8" y="3346450"/>
            <a:ext cx="10001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a:extLst>
              <a:ext uri="{FF2B5EF4-FFF2-40B4-BE49-F238E27FC236}">
                <a16:creationId xmlns:a16="http://schemas.microsoft.com/office/drawing/2014/main" xmlns="" id="{B1181832-12A6-4A35-8DB7-ADD5435FCD25}"/>
              </a:ext>
            </a:extLst>
          </p:cNvPr>
          <p:cNvSpPr/>
          <p:nvPr/>
        </p:nvSpPr>
        <p:spPr>
          <a:xfrm rot="5400000">
            <a:off x="10521156" y="3151982"/>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1" name="CasellaDiTesto 10">
            <a:extLst>
              <a:ext uri="{FF2B5EF4-FFF2-40B4-BE49-F238E27FC236}">
                <a16:creationId xmlns:a16="http://schemas.microsoft.com/office/drawing/2014/main" xmlns="" id="{CD3515F0-29E5-45B2-BF00-FD6EAA011812}"/>
              </a:ext>
            </a:extLst>
          </p:cNvPr>
          <p:cNvSpPr txBox="1"/>
          <p:nvPr/>
        </p:nvSpPr>
        <p:spPr>
          <a:xfrm>
            <a:off x="3171825" y="581025"/>
            <a:ext cx="5984875" cy="646113"/>
          </a:xfrm>
          <a:prstGeom prst="rect">
            <a:avLst/>
          </a:prstGeom>
          <a:noFill/>
        </p:spPr>
        <p:txBody>
          <a:bodyPr wrap="none">
            <a:spAutoFit/>
          </a:bodyPr>
          <a:lstStyle/>
          <a:p>
            <a:pPr eaLnBrk="1" fontAlgn="auto" hangingPunct="1">
              <a:spcBef>
                <a:spcPts val="0"/>
              </a:spcBef>
              <a:spcAft>
                <a:spcPts val="0"/>
              </a:spcAft>
              <a:defRPr/>
            </a:pPr>
            <a:r>
              <a:rPr lang="it-IT" sz="3600" b="1" dirty="0">
                <a:solidFill>
                  <a:schemeClr val="accent2">
                    <a:lumMod val="75000"/>
                  </a:schemeClr>
                </a:solidFill>
                <a:latin typeface="+mj-lt"/>
                <a:ea typeface="+mj-ea"/>
                <a:cs typeface="+mj-cs"/>
              </a:rPr>
              <a:t>IL RUOLO DEL FARMACISTA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D7B9A81-73A3-43DA-A240-FA2DBADC480F}"/>
              </a:ext>
            </a:extLst>
          </p:cNvPr>
          <p:cNvSpPr>
            <a:spLocks noGrp="1"/>
          </p:cNvSpPr>
          <p:nvPr>
            <p:ph type="title"/>
          </p:nvPr>
        </p:nvSpPr>
        <p:spPr>
          <a:xfrm>
            <a:off x="433388" y="414338"/>
            <a:ext cx="9525000" cy="808037"/>
          </a:xfrm>
        </p:spPr>
        <p:txBody>
          <a:bodyPr rtlCol="0">
            <a:normAutofit/>
          </a:bodyPr>
          <a:lstStyle/>
          <a:p>
            <a:pPr eaLnBrk="1" fontAlgn="auto" hangingPunct="1">
              <a:spcAft>
                <a:spcPts val="0"/>
              </a:spcAft>
              <a:defRPr/>
            </a:pPr>
            <a:r>
              <a:rPr lang="it-IT" sz="3600" b="1" dirty="0">
                <a:solidFill>
                  <a:schemeClr val="accent2">
                    <a:lumMod val="75000"/>
                  </a:schemeClr>
                </a:solidFill>
              </a:rPr>
              <a:t>                               FARMACIA DEI SERVIZI</a:t>
            </a:r>
          </a:p>
        </p:txBody>
      </p:sp>
      <p:sp>
        <p:nvSpPr>
          <p:cNvPr id="3" name="Rettangolo arrotondato 2">
            <a:extLst>
              <a:ext uri="{FF2B5EF4-FFF2-40B4-BE49-F238E27FC236}">
                <a16:creationId xmlns:a16="http://schemas.microsoft.com/office/drawing/2014/main" xmlns="" id="{F9676186-071E-4156-B877-B6A463CBD5DB}"/>
              </a:ext>
            </a:extLst>
          </p:cNvPr>
          <p:cNvSpPr/>
          <p:nvPr/>
        </p:nvSpPr>
        <p:spPr>
          <a:xfrm>
            <a:off x="4530725" y="1192213"/>
            <a:ext cx="2322513" cy="939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000" b="1" dirty="0"/>
              <a:t>In attuazione dell’art. 11 della L. 69 del 2009 </a:t>
            </a:r>
          </a:p>
        </p:txBody>
      </p:sp>
      <p:sp>
        <p:nvSpPr>
          <p:cNvPr id="8" name="Rettangolo arrotondato 7">
            <a:extLst>
              <a:ext uri="{FF2B5EF4-FFF2-40B4-BE49-F238E27FC236}">
                <a16:creationId xmlns:a16="http://schemas.microsoft.com/office/drawing/2014/main" xmlns="" id="{4B541D4C-1F68-4EEA-A321-8C9649171FC3}"/>
              </a:ext>
            </a:extLst>
          </p:cNvPr>
          <p:cNvSpPr/>
          <p:nvPr/>
        </p:nvSpPr>
        <p:spPr>
          <a:xfrm>
            <a:off x="4308475" y="2447925"/>
            <a:ext cx="2643188" cy="2154238"/>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000" b="1" dirty="0"/>
              <a:t>Il D.lgs. 153 del 2009 ha individuato i nuovi servizi erogabili nelle farmacie, disciplinati nello specifico da</a:t>
            </a:r>
            <a:r>
              <a:rPr lang="it-IT" sz="1700" b="1" dirty="0"/>
              <a:t>:</a:t>
            </a:r>
          </a:p>
        </p:txBody>
      </p:sp>
      <p:sp>
        <p:nvSpPr>
          <p:cNvPr id="10" name="Rettangolo arrotondato 9">
            <a:extLst>
              <a:ext uri="{FF2B5EF4-FFF2-40B4-BE49-F238E27FC236}">
                <a16:creationId xmlns:a16="http://schemas.microsoft.com/office/drawing/2014/main" xmlns="" id="{6BDB09B8-BD65-4401-9D74-E6D6E0D78783}"/>
              </a:ext>
            </a:extLst>
          </p:cNvPr>
          <p:cNvSpPr/>
          <p:nvPr/>
        </p:nvSpPr>
        <p:spPr>
          <a:xfrm>
            <a:off x="1003300" y="5059363"/>
            <a:ext cx="3109913" cy="13350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000" b="1" dirty="0"/>
              <a:t>decreto 16 dicembre 2010 sui test </a:t>
            </a:r>
            <a:r>
              <a:rPr lang="it-IT" sz="2000" b="1" i="1" dirty="0" err="1"/>
              <a:t>autodiagnostici</a:t>
            </a:r>
            <a:endParaRPr lang="it-IT" sz="2000" b="1" i="1" dirty="0"/>
          </a:p>
        </p:txBody>
      </p:sp>
      <p:sp>
        <p:nvSpPr>
          <p:cNvPr id="11" name="Rettangolo arrotondato 10">
            <a:extLst>
              <a:ext uri="{FF2B5EF4-FFF2-40B4-BE49-F238E27FC236}">
                <a16:creationId xmlns:a16="http://schemas.microsoft.com/office/drawing/2014/main" xmlns="" id="{2AB28155-D827-4148-84BA-0E89DF0C7D63}"/>
              </a:ext>
            </a:extLst>
          </p:cNvPr>
          <p:cNvSpPr/>
          <p:nvPr/>
        </p:nvSpPr>
        <p:spPr>
          <a:xfrm>
            <a:off x="4308475" y="5059363"/>
            <a:ext cx="2868613" cy="1335087"/>
          </a:xfrm>
          <a:prstGeom prst="roundRect">
            <a:avLst>
              <a:gd name="adj" fmla="val 15922"/>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000" b="1" dirty="0"/>
              <a:t>decreto 16 dicembre 2010 su espletamento attività degli operatori sanitari in farmacia</a:t>
            </a:r>
          </a:p>
        </p:txBody>
      </p:sp>
      <p:sp>
        <p:nvSpPr>
          <p:cNvPr id="13" name="Rettangolo arrotondato 12">
            <a:extLst>
              <a:ext uri="{FF2B5EF4-FFF2-40B4-BE49-F238E27FC236}">
                <a16:creationId xmlns:a16="http://schemas.microsoft.com/office/drawing/2014/main" xmlns="" id="{7402EECB-A21A-4843-A195-7E6079D5F0CA}"/>
              </a:ext>
            </a:extLst>
          </p:cNvPr>
          <p:cNvSpPr/>
          <p:nvPr/>
        </p:nvSpPr>
        <p:spPr>
          <a:xfrm>
            <a:off x="7397750" y="5059363"/>
            <a:ext cx="3251200" cy="133508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000" b="1" dirty="0"/>
              <a:t>decreto 8 luglio 2011 su prenotazione prestazioni di assistenza ambulatoriale</a:t>
            </a:r>
          </a:p>
        </p:txBody>
      </p:sp>
      <p:cxnSp>
        <p:nvCxnSpPr>
          <p:cNvPr id="6" name="Connettore 2 5">
            <a:extLst>
              <a:ext uri="{FF2B5EF4-FFF2-40B4-BE49-F238E27FC236}">
                <a16:creationId xmlns:a16="http://schemas.microsoft.com/office/drawing/2014/main" xmlns="" id="{A60AAB6C-C313-4780-B656-29D39396F6B2}"/>
              </a:ext>
            </a:extLst>
          </p:cNvPr>
          <p:cNvCxnSpPr>
            <a:stCxn id="3" idx="2"/>
          </p:cNvCxnSpPr>
          <p:nvPr/>
        </p:nvCxnSpPr>
        <p:spPr>
          <a:xfrm flipH="1">
            <a:off x="5691188" y="2132013"/>
            <a:ext cx="1587" cy="31591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6393" name="Picture 2">
            <a:extLst>
              <a:ext uri="{FF2B5EF4-FFF2-40B4-BE49-F238E27FC236}">
                <a16:creationId xmlns:a16="http://schemas.microsoft.com/office/drawing/2014/main" xmlns="" id="{87CB64E1-ABB7-4239-8D79-7BD81F61B3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025" y="4602163"/>
            <a:ext cx="1587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
            <a:extLst>
              <a:ext uri="{FF2B5EF4-FFF2-40B4-BE49-F238E27FC236}">
                <a16:creationId xmlns:a16="http://schemas.microsoft.com/office/drawing/2014/main" xmlns="" id="{87296BFC-A909-4321-9CF3-17D72466B6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6676" flipH="1">
            <a:off x="6727825" y="4286250"/>
            <a:ext cx="13414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descr="Risultati immagini per società farmacie">
            <a:extLst>
              <a:ext uri="{FF2B5EF4-FFF2-40B4-BE49-F238E27FC236}">
                <a16:creationId xmlns:a16="http://schemas.microsoft.com/office/drawing/2014/main" xmlns="" id="{9F2D00EA-DC8F-48CF-A635-29F8CA774E59}"/>
              </a:ext>
            </a:extLst>
          </p:cNvPr>
          <p:cNvPicPr>
            <a:picLocks noChangeAspect="1" noChangeArrowheads="1"/>
          </p:cNvPicPr>
          <p:nvPr/>
        </p:nvPicPr>
        <p:blipFill rotWithShape="1">
          <a:blip r:embed="rId4" cstate="print">
            <a:extLst/>
          </a:blip>
          <a:srcRect b="13689"/>
          <a:stretch/>
        </p:blipFill>
        <p:spPr bwMode="auto">
          <a:xfrm>
            <a:off x="9233453" y="496956"/>
            <a:ext cx="2514600" cy="2564295"/>
          </a:xfrm>
          <a:prstGeom prst="rect">
            <a:avLst/>
          </a:prstGeom>
          <a:ln>
            <a:noFill/>
          </a:ln>
          <a:effectLst>
            <a:softEdge rad="112500"/>
          </a:effectLst>
          <a:extLst/>
        </p:spPr>
      </p:pic>
      <p:pic>
        <p:nvPicPr>
          <p:cNvPr id="16396" name="Picture 2">
            <a:extLst>
              <a:ext uri="{FF2B5EF4-FFF2-40B4-BE49-F238E27FC236}">
                <a16:creationId xmlns:a16="http://schemas.microsoft.com/office/drawing/2014/main" xmlns="" id="{598463F8-10AC-4365-B448-AF202BC1CD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101506">
            <a:off x="3157538" y="4238625"/>
            <a:ext cx="142081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igura a mano libera 8">
            <a:extLst>
              <a:ext uri="{FF2B5EF4-FFF2-40B4-BE49-F238E27FC236}">
                <a16:creationId xmlns:a16="http://schemas.microsoft.com/office/drawing/2014/main" xmlns="" id="{5E9A8BC5-7D9F-4443-98C3-3840EF63C44C}"/>
              </a:ext>
            </a:extLst>
          </p:cNvPr>
          <p:cNvSpPr/>
          <p:nvPr/>
        </p:nvSpPr>
        <p:spPr bwMode="auto">
          <a:xfrm>
            <a:off x="7100888" y="2409825"/>
            <a:ext cx="4814887" cy="27051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10" tIns="41910" rIns="41910" bIns="41910" spcCol="1270" anchor="ctr"/>
          <a:lstStyle/>
          <a:p>
            <a:pPr algn="just" defTabSz="488950">
              <a:lnSpc>
                <a:spcPct val="90000"/>
              </a:lnSpc>
              <a:spcAft>
                <a:spcPct val="35000"/>
              </a:spcAft>
              <a:defRPr/>
            </a:pPr>
            <a:r>
              <a:rPr lang="it-IT" sz="2000" dirty="0">
                <a:solidFill>
                  <a:srgbClr val="FF0000"/>
                </a:solidFill>
              </a:rPr>
              <a:t>2015</a:t>
            </a:r>
            <a:r>
              <a:rPr lang="it-IT" sz="2000" dirty="0"/>
              <a:t>: Regolamento in materia di FSE</a:t>
            </a:r>
          </a:p>
          <a:p>
            <a:pPr algn="just" defTabSz="488950">
              <a:lnSpc>
                <a:spcPct val="90000"/>
              </a:lnSpc>
              <a:spcAft>
                <a:spcPct val="35000"/>
              </a:spcAft>
              <a:defRPr/>
            </a:pPr>
            <a:r>
              <a:rPr lang="it-IT" sz="2000" dirty="0"/>
              <a:t>Il nucleo minimo dei dati e documenti del Fascicolo è costituito da: dati identificativi e amministrativi dell'assistito; referti; verbali pronto soccorso; lettere di dimissione; profilo sanitario sintetico; dossier farmaceutico; consenso o diniego alla donazione degli organi e tessuti.</a:t>
            </a:r>
          </a:p>
        </p:txBody>
      </p:sp>
      <p:sp>
        <p:nvSpPr>
          <p:cNvPr id="17411" name="Rettangolo 15">
            <a:extLst>
              <a:ext uri="{FF2B5EF4-FFF2-40B4-BE49-F238E27FC236}">
                <a16:creationId xmlns:a16="http://schemas.microsoft.com/office/drawing/2014/main" xmlns="" id="{2F80645C-DBE1-4E99-8D74-69B8049FDE6B}"/>
              </a:ext>
            </a:extLst>
          </p:cNvPr>
          <p:cNvSpPr>
            <a:spLocks noChangeArrowheads="1"/>
          </p:cNvSpPr>
          <p:nvPr/>
        </p:nvSpPr>
        <p:spPr bwMode="auto">
          <a:xfrm>
            <a:off x="512763" y="1077913"/>
            <a:ext cx="103362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just"/>
            <a:endParaRPr lang="it-IT" altLang="it-IT" sz="2000" b="1">
              <a:solidFill>
                <a:schemeClr val="accent1"/>
              </a:solidFill>
            </a:endParaRPr>
          </a:p>
          <a:p>
            <a:pPr algn="just"/>
            <a:r>
              <a:rPr lang="it-IT" altLang="it-IT" sz="2000" b="1">
                <a:solidFill>
                  <a:schemeClr val="accent1"/>
                </a:solidFill>
              </a:rPr>
              <a:t>Il fascicolo sanitario elettronico (FSE) è l'insieme dei dati e documenti digitali di tipo sanitario e socio-sanitario generati da eventi clinici presenti e trascorsi, relativi al paziente</a:t>
            </a:r>
          </a:p>
          <a:p>
            <a:pPr algn="just"/>
            <a:endParaRPr lang="it-IT" altLang="it-IT" b="1">
              <a:solidFill>
                <a:schemeClr val="accent1"/>
              </a:solidFill>
            </a:endParaRPr>
          </a:p>
          <a:p>
            <a:pPr algn="just"/>
            <a:endParaRPr lang="it-IT" altLang="it-IT" b="1"/>
          </a:p>
        </p:txBody>
      </p:sp>
      <p:sp>
        <p:nvSpPr>
          <p:cNvPr id="17" name="Titolo 1">
            <a:extLst>
              <a:ext uri="{FF2B5EF4-FFF2-40B4-BE49-F238E27FC236}">
                <a16:creationId xmlns:a16="http://schemas.microsoft.com/office/drawing/2014/main" xmlns="" id="{5DD9321D-B6D8-4FE7-A8B6-B0F02AF2F0DF}"/>
              </a:ext>
            </a:extLst>
          </p:cNvPr>
          <p:cNvSpPr>
            <a:spLocks noGrp="1"/>
          </p:cNvSpPr>
          <p:nvPr>
            <p:ph type="title"/>
          </p:nvPr>
        </p:nvSpPr>
        <p:spPr>
          <a:xfrm>
            <a:off x="495300" y="200025"/>
            <a:ext cx="11334750" cy="1171575"/>
          </a:xfrm>
        </p:spPr>
        <p:txBody>
          <a:bodyPr/>
          <a:lstStyle/>
          <a:p>
            <a:pPr>
              <a:defRPr/>
            </a:pPr>
            <a:r>
              <a:rPr lang="it-IT" sz="3600" b="1" dirty="0">
                <a:solidFill>
                  <a:schemeClr val="accent2">
                    <a:lumMod val="75000"/>
                  </a:schemeClr>
                </a:solidFill>
              </a:rPr>
              <a:t/>
            </a:r>
            <a:br>
              <a:rPr lang="it-IT" sz="3600" b="1" dirty="0">
                <a:solidFill>
                  <a:schemeClr val="accent2">
                    <a:lumMod val="75000"/>
                  </a:schemeClr>
                </a:solidFill>
              </a:rPr>
            </a:br>
            <a:r>
              <a:rPr lang="it-IT" sz="3600" b="1" dirty="0">
                <a:solidFill>
                  <a:schemeClr val="accent2">
                    <a:lumMod val="75000"/>
                  </a:schemeClr>
                </a:solidFill>
              </a:rPr>
              <a:t>FASCICOLO SANITARIO ELETTRONICO: </a:t>
            </a:r>
            <a:br>
              <a:rPr lang="it-IT" sz="3600" b="1" dirty="0">
                <a:solidFill>
                  <a:schemeClr val="accent2">
                    <a:lumMod val="75000"/>
                  </a:schemeClr>
                </a:solidFill>
              </a:rPr>
            </a:br>
            <a:r>
              <a:rPr lang="it-IT" sz="3600" b="1" dirty="0">
                <a:solidFill>
                  <a:schemeClr val="accent2">
                    <a:lumMod val="75000"/>
                  </a:schemeClr>
                </a:solidFill>
              </a:rPr>
              <a:t>DECRETO DEL FARE 2013</a:t>
            </a:r>
            <a:br>
              <a:rPr lang="it-IT" sz="3600" b="1" dirty="0">
                <a:solidFill>
                  <a:schemeClr val="accent2">
                    <a:lumMod val="75000"/>
                  </a:schemeClr>
                </a:solidFill>
              </a:rPr>
            </a:br>
            <a:endParaRPr lang="it-IT" sz="3600" dirty="0">
              <a:solidFill>
                <a:schemeClr val="accent2">
                  <a:lumMod val="75000"/>
                </a:schemeClr>
              </a:solidFill>
            </a:endParaRPr>
          </a:p>
        </p:txBody>
      </p:sp>
      <p:sp>
        <p:nvSpPr>
          <p:cNvPr id="4" name="Rettangolo 3">
            <a:extLst>
              <a:ext uri="{FF2B5EF4-FFF2-40B4-BE49-F238E27FC236}">
                <a16:creationId xmlns:a16="http://schemas.microsoft.com/office/drawing/2014/main" xmlns="" id="{ED053D95-72C7-4E1F-B13D-A74106FEC05B}"/>
              </a:ext>
            </a:extLst>
          </p:cNvPr>
          <p:cNvSpPr/>
          <p:nvPr/>
        </p:nvSpPr>
        <p:spPr>
          <a:xfrm>
            <a:off x="1709738" y="2232025"/>
            <a:ext cx="4562475" cy="1323975"/>
          </a:xfrm>
          <a:prstGeom prst="rect">
            <a:avLst/>
          </a:prstGeom>
          <a:solidFill>
            <a:srgbClr val="00B050"/>
          </a:solidFill>
        </p:spPr>
        <p:txBody>
          <a:bodyPr>
            <a:spAutoFit/>
          </a:bodyPr>
          <a:lstStyle/>
          <a:p>
            <a:pPr algn="just">
              <a:defRPr/>
            </a:pPr>
            <a:r>
              <a:rPr lang="it-IT" sz="2000" dirty="0">
                <a:solidFill>
                  <a:srgbClr val="FF0000"/>
                </a:solidFill>
              </a:rPr>
              <a:t>2013</a:t>
            </a:r>
            <a:r>
              <a:rPr lang="it-IT" sz="2000" dirty="0">
                <a:solidFill>
                  <a:prstClr val="black"/>
                </a:solidFill>
              </a:rPr>
              <a:t>: </a:t>
            </a:r>
            <a:r>
              <a:rPr lang="it-IT" sz="2000" dirty="0">
                <a:solidFill>
                  <a:schemeClr val="lt1"/>
                </a:solidFill>
                <a:latin typeface="+mn-lt"/>
              </a:rPr>
              <a:t>L. 98/2013 ha previsto che l’istituzione del FSE da parte delle Regioni e delle Province autonome avvenga entro il 30 giugno 2015</a:t>
            </a:r>
          </a:p>
        </p:txBody>
      </p:sp>
      <p:sp>
        <p:nvSpPr>
          <p:cNvPr id="5" name="Rettangolo 4">
            <a:extLst>
              <a:ext uri="{FF2B5EF4-FFF2-40B4-BE49-F238E27FC236}">
                <a16:creationId xmlns:a16="http://schemas.microsoft.com/office/drawing/2014/main" xmlns="" id="{46209640-4FB6-43CC-B275-DA98C42FB31E}"/>
              </a:ext>
            </a:extLst>
          </p:cNvPr>
          <p:cNvSpPr/>
          <p:nvPr/>
        </p:nvSpPr>
        <p:spPr>
          <a:xfrm>
            <a:off x="512763" y="3716338"/>
            <a:ext cx="6264275" cy="2554287"/>
          </a:xfrm>
          <a:prstGeom prst="rect">
            <a:avLst/>
          </a:prstGeom>
          <a:solidFill>
            <a:srgbClr val="FF9900"/>
          </a:solidFill>
        </p:spPr>
        <p:txBody>
          <a:bodyPr>
            <a:spAutoFit/>
          </a:bodyPr>
          <a:lstStyle/>
          <a:p>
            <a:pPr algn="just">
              <a:defRPr/>
            </a:pPr>
            <a:r>
              <a:rPr lang="it-IT" altLang="it-IT" sz="2000" b="1" dirty="0">
                <a:solidFill>
                  <a:srgbClr val="FF0000"/>
                </a:solidFill>
              </a:rPr>
              <a:t>emendamento </a:t>
            </a:r>
            <a:r>
              <a:rPr lang="it-IT" altLang="it-IT" sz="2000" dirty="0">
                <a:solidFill>
                  <a:schemeClr val="bg2">
                    <a:lumMod val="50000"/>
                  </a:schemeClr>
                </a:solidFill>
              </a:rPr>
              <a:t>AS 974- Senatori  Mandelli e D’ambrosio </a:t>
            </a:r>
            <a:r>
              <a:rPr lang="it-IT" altLang="it-IT" sz="2000" dirty="0" err="1">
                <a:solidFill>
                  <a:schemeClr val="bg2">
                    <a:lumMod val="50000"/>
                  </a:schemeClr>
                </a:solidFill>
              </a:rPr>
              <a:t>Lettieri</a:t>
            </a:r>
            <a:r>
              <a:rPr lang="it-IT" altLang="it-IT" sz="2000" dirty="0">
                <a:solidFill>
                  <a:schemeClr val="bg2">
                    <a:lumMod val="50000"/>
                  </a:schemeClr>
                </a:solidFill>
              </a:rPr>
              <a:t>- </a:t>
            </a:r>
            <a:r>
              <a:rPr lang="it-IT" altLang="it-IT" sz="2000" b="1" dirty="0">
                <a:solidFill>
                  <a:schemeClr val="tx2"/>
                </a:solidFill>
                <a:latin typeface="+mn-lt"/>
              </a:rPr>
              <a:t>ha introdotto il </a:t>
            </a:r>
            <a:r>
              <a:rPr lang="it-IT" altLang="it-IT" sz="2000" b="1" dirty="0">
                <a:solidFill>
                  <a:srgbClr val="FF0000"/>
                </a:solidFill>
                <a:latin typeface="+mn-lt"/>
              </a:rPr>
              <a:t>dossier farmaceutico</a:t>
            </a:r>
            <a:r>
              <a:rPr lang="it-IT" sz="2000" b="1" dirty="0">
                <a:solidFill>
                  <a:schemeClr val="tx2"/>
                </a:solidFill>
                <a:latin typeface="+mn-lt"/>
              </a:rPr>
              <a:t>, ossia un’apposita sezione aggiornata a cura della farmacia che effettua la dispensazione, tramite la quale sarà possibile ricostruire la storia farmacologica del paziente, favorendo qualità, monitoraggio, appropriatezza nella dispensazione dei medicinali e aderenza alla terapia per la sicurezza del paziente.</a:t>
            </a:r>
            <a:endParaRPr lang="it-IT" altLang="it-IT" sz="2000" b="1" dirty="0">
              <a:solidFill>
                <a:schemeClr val="tx2"/>
              </a:solidFill>
              <a:latin typeface="+mn-lt"/>
            </a:endParaRPr>
          </a:p>
        </p:txBody>
      </p:sp>
      <p:pic>
        <p:nvPicPr>
          <p:cNvPr id="17415" name="Picture 19" descr="Risultati immagini per fascicolo sanitario elettronico">
            <a:extLst>
              <a:ext uri="{FF2B5EF4-FFF2-40B4-BE49-F238E27FC236}">
                <a16:creationId xmlns:a16="http://schemas.microsoft.com/office/drawing/2014/main" xmlns="" id="{EA96411B-F951-4FBD-AD8C-A6EEA97AE2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9525" y="344488"/>
            <a:ext cx="17462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0">
            <a:extLst>
              <a:ext uri="{FF2B5EF4-FFF2-40B4-BE49-F238E27FC236}">
                <a16:creationId xmlns:a16="http://schemas.microsoft.com/office/drawing/2014/main" xmlns="" id="{6C799631-2A98-4FDE-B8CE-020AEFE3B9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975" y="3214688"/>
            <a:ext cx="3603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arrotondato 9">
            <a:extLst>
              <a:ext uri="{FF2B5EF4-FFF2-40B4-BE49-F238E27FC236}">
                <a16:creationId xmlns:a16="http://schemas.microsoft.com/office/drawing/2014/main" xmlns="" id="{53ED23BD-4E0B-41C2-A671-E74664E6069F}"/>
              </a:ext>
            </a:extLst>
          </p:cNvPr>
          <p:cNvSpPr/>
          <p:nvPr/>
        </p:nvSpPr>
        <p:spPr>
          <a:xfrm>
            <a:off x="7362825" y="5380038"/>
            <a:ext cx="4251325" cy="96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CABINA </a:t>
            </a:r>
            <a:r>
              <a:rPr lang="it-IT" b="1" dirty="0" err="1"/>
              <a:t>DI</a:t>
            </a:r>
            <a:r>
              <a:rPr lang="it-IT" b="1" dirty="0"/>
              <a:t> REGIA DEL NUOVO SISTEMA INFORMATIVO SANITARIO (NSIS)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parazione 5">
            <a:extLst>
              <a:ext uri="{FF2B5EF4-FFF2-40B4-BE49-F238E27FC236}">
                <a16:creationId xmlns:a16="http://schemas.microsoft.com/office/drawing/2014/main" xmlns="" id="{1502C64D-B60D-402D-A394-86B2DDF8DE46}"/>
              </a:ext>
            </a:extLst>
          </p:cNvPr>
          <p:cNvSpPr/>
          <p:nvPr/>
        </p:nvSpPr>
        <p:spPr>
          <a:xfrm>
            <a:off x="4054475" y="401638"/>
            <a:ext cx="3586163" cy="1506537"/>
          </a:xfrm>
          <a:prstGeom prst="flowChartPreparation">
            <a:avLst/>
          </a:prstGeom>
          <a:solidFill>
            <a:srgbClr val="FF9900"/>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lIns="150523" tIns="150523" rIns="150523" bIns="150523" spcCol="1270" anchor="ctr"/>
          <a:lstStyle/>
          <a:p>
            <a:pPr algn="ctr" defTabSz="1244600" eaLnBrk="1" fontAlgn="auto" hangingPunct="1">
              <a:lnSpc>
                <a:spcPct val="90000"/>
              </a:lnSpc>
              <a:spcAft>
                <a:spcPct val="35000"/>
              </a:spcAft>
              <a:defRPr/>
            </a:pPr>
            <a:r>
              <a:rPr lang="it-IT" sz="2800" b="1" dirty="0"/>
              <a:t>PATTO PER LA SALUTE 2014- 2016</a:t>
            </a:r>
          </a:p>
        </p:txBody>
      </p:sp>
      <p:sp>
        <p:nvSpPr>
          <p:cNvPr id="4" name="Rettangolo 3">
            <a:extLst>
              <a:ext uri="{FF2B5EF4-FFF2-40B4-BE49-F238E27FC236}">
                <a16:creationId xmlns:a16="http://schemas.microsoft.com/office/drawing/2014/main" xmlns="" id="{F8DFB508-80DB-4D39-B70B-027E859449E8}"/>
              </a:ext>
            </a:extLst>
          </p:cNvPr>
          <p:cNvSpPr/>
          <p:nvPr/>
        </p:nvSpPr>
        <p:spPr>
          <a:xfrm>
            <a:off x="412750" y="873125"/>
            <a:ext cx="2605088" cy="5016500"/>
          </a:xfrm>
          <a:prstGeom prst="rect">
            <a:avLst/>
          </a:prstGeom>
        </p:spPr>
        <p:txBody>
          <a:bodyPr>
            <a:spAutoFit/>
          </a:bodyPr>
          <a:lstStyle/>
          <a:p>
            <a:pPr algn="ctr" eaLnBrk="1" fontAlgn="auto" hangingPunct="1">
              <a:spcBef>
                <a:spcPts val="0"/>
              </a:spcBef>
              <a:spcAft>
                <a:spcPts val="0"/>
              </a:spcAft>
              <a:defRPr/>
            </a:pPr>
            <a:r>
              <a:rPr lang="it-IT" sz="1600" b="1" dirty="0">
                <a:latin typeface="+mn-lt"/>
              </a:rPr>
              <a:t>CONTENUTI:</a:t>
            </a:r>
          </a:p>
          <a:p>
            <a:pPr marL="342900" indent="-342900" eaLnBrk="1" fontAlgn="auto" hangingPunct="1">
              <a:spcBef>
                <a:spcPts val="0"/>
              </a:spcBef>
              <a:spcAft>
                <a:spcPts val="0"/>
              </a:spcAft>
              <a:buFont typeface="+mj-lt"/>
              <a:buAutoNum type="arabicPeriod"/>
              <a:defRPr/>
            </a:pPr>
            <a:r>
              <a:rPr lang="it-IT" sz="1600" dirty="0">
                <a:latin typeface="+mn-lt"/>
              </a:rPr>
              <a:t>determinazione del fabbisogno del SSN, dei fabbisogni regionali-costi standard e LEA</a:t>
            </a:r>
          </a:p>
          <a:p>
            <a:pPr marL="342900" indent="-342900" eaLnBrk="1" fontAlgn="auto" hangingPunct="1">
              <a:spcBef>
                <a:spcPts val="0"/>
              </a:spcBef>
              <a:spcAft>
                <a:spcPts val="0"/>
              </a:spcAft>
              <a:buFont typeface="+mj-lt"/>
              <a:buAutoNum type="arabicPeriod"/>
              <a:defRPr/>
            </a:pPr>
            <a:r>
              <a:rPr lang="it-IT" sz="1600" dirty="0">
                <a:latin typeface="+mn-lt"/>
              </a:rPr>
              <a:t>mobilità transfrontaliera</a:t>
            </a:r>
          </a:p>
          <a:p>
            <a:pPr marL="342900" indent="-342900" eaLnBrk="1" fontAlgn="auto" hangingPunct="1">
              <a:spcBef>
                <a:spcPts val="0"/>
              </a:spcBef>
              <a:spcAft>
                <a:spcPts val="0"/>
              </a:spcAft>
              <a:buFont typeface="+mj-lt"/>
              <a:buAutoNum type="arabicPeriod"/>
              <a:defRPr/>
            </a:pPr>
            <a:r>
              <a:rPr lang="it-IT" sz="1600" dirty="0">
                <a:latin typeface="+mn-lt"/>
              </a:rPr>
              <a:t>assistenza farmaceutica, dispositivi medici, valutazione nazionale dei medicinali secondo HTA</a:t>
            </a:r>
          </a:p>
          <a:p>
            <a:pPr marL="342900" indent="-342900" eaLnBrk="1" fontAlgn="auto" hangingPunct="1">
              <a:spcBef>
                <a:spcPts val="0"/>
              </a:spcBef>
              <a:spcAft>
                <a:spcPts val="0"/>
              </a:spcAft>
              <a:buFont typeface="+mj-lt"/>
              <a:buAutoNum type="arabicPeriod"/>
              <a:defRPr/>
            </a:pPr>
            <a:r>
              <a:rPr lang="it-IT" sz="1600" dirty="0">
                <a:latin typeface="+mn-lt"/>
              </a:rPr>
              <a:t>revisione disciplina partecipazione alla spesa sanitaria ed esenzioni </a:t>
            </a:r>
          </a:p>
          <a:p>
            <a:pPr marL="342900" indent="-342900" eaLnBrk="1" fontAlgn="auto" hangingPunct="1">
              <a:spcBef>
                <a:spcPts val="0"/>
              </a:spcBef>
              <a:spcAft>
                <a:spcPts val="0"/>
              </a:spcAft>
              <a:buFont typeface="+mj-lt"/>
              <a:buAutoNum type="arabicPeriod"/>
              <a:defRPr/>
            </a:pPr>
            <a:r>
              <a:rPr lang="it-IT" sz="1600" dirty="0">
                <a:latin typeface="+mn-lt"/>
              </a:rPr>
              <a:t>assistenza ospedaliera, territoriale e umanizzazione delle cure</a:t>
            </a:r>
          </a:p>
          <a:p>
            <a:pPr algn="just" eaLnBrk="1" fontAlgn="auto" hangingPunct="1">
              <a:spcBef>
                <a:spcPts val="0"/>
              </a:spcBef>
              <a:spcAft>
                <a:spcPts val="0"/>
              </a:spcAft>
              <a:defRPr/>
            </a:pPr>
            <a:endParaRPr lang="it-IT" sz="1600" dirty="0">
              <a:latin typeface="+mn-lt"/>
            </a:endParaRPr>
          </a:p>
        </p:txBody>
      </p:sp>
      <p:cxnSp>
        <p:nvCxnSpPr>
          <p:cNvPr id="9" name="Connettore 2 8">
            <a:extLst>
              <a:ext uri="{FF2B5EF4-FFF2-40B4-BE49-F238E27FC236}">
                <a16:creationId xmlns:a16="http://schemas.microsoft.com/office/drawing/2014/main" xmlns="" id="{79B2FEFC-66CD-4FA7-B24B-CF8B0FE61461}"/>
              </a:ext>
            </a:extLst>
          </p:cNvPr>
          <p:cNvCxnSpPr>
            <a:stCxn id="6" idx="2"/>
          </p:cNvCxnSpPr>
          <p:nvPr/>
        </p:nvCxnSpPr>
        <p:spPr>
          <a:xfrm>
            <a:off x="5846763" y="1908175"/>
            <a:ext cx="0" cy="128746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Rettangolo arrotondato 10">
            <a:extLst>
              <a:ext uri="{FF2B5EF4-FFF2-40B4-BE49-F238E27FC236}">
                <a16:creationId xmlns:a16="http://schemas.microsoft.com/office/drawing/2014/main" xmlns="" id="{D3962A62-D16B-47E9-8AC8-6E27F08613C4}"/>
              </a:ext>
            </a:extLst>
          </p:cNvPr>
          <p:cNvSpPr/>
          <p:nvPr/>
        </p:nvSpPr>
        <p:spPr>
          <a:xfrm>
            <a:off x="3246438" y="3087688"/>
            <a:ext cx="6281737" cy="28511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t>LEGITTIMA LA FARMACIA DEI SERVIZI:</a:t>
            </a:r>
          </a:p>
          <a:p>
            <a:pPr algn="ctr" eaLnBrk="1" fontAlgn="auto" hangingPunct="1">
              <a:spcBef>
                <a:spcPts val="0"/>
              </a:spcBef>
              <a:spcAft>
                <a:spcPts val="0"/>
              </a:spcAft>
              <a:defRPr/>
            </a:pPr>
            <a:r>
              <a:rPr lang="it-IT" b="1" dirty="0"/>
              <a:t>articolo 5 del documento prevede che: «</a:t>
            </a:r>
            <a:r>
              <a:rPr lang="it-IT" i="1" dirty="0"/>
              <a:t>le Regioni provvedono a definire con specifici atti di indirizzo la promozione della medicina di iniziativa e della Farmacia dei servizi</a:t>
            </a:r>
            <a:r>
              <a:rPr lang="it-IT" dirty="0"/>
              <a:t>, </a:t>
            </a:r>
            <a:r>
              <a:rPr lang="it-IT" i="1" dirty="0"/>
              <a:t>quale modello assistenziale orientato alla promozione attiva della salute, anche tramite l’educazione della popolazione ai corretti stili di vita, nonché alla assunzione del bisogno di salute prima dell’insorgere della malattia o prima che essa si manifesti o si aggravi anche tramite una gestione attiva della cronicità».</a:t>
            </a:r>
            <a:endParaRPr lang="it-IT" b="1" dirty="0"/>
          </a:p>
        </p:txBody>
      </p:sp>
      <p:pic>
        <p:nvPicPr>
          <p:cNvPr id="18438" name="Picture 7">
            <a:extLst>
              <a:ext uri="{FF2B5EF4-FFF2-40B4-BE49-F238E27FC236}">
                <a16:creationId xmlns:a16="http://schemas.microsoft.com/office/drawing/2014/main" xmlns="" id="{1C89F6E4-174B-4486-9B5F-18E092EBD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8738" y="5588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B113E39-39B7-4C76-95DD-0789475668EC}"/>
              </a:ext>
            </a:extLst>
          </p:cNvPr>
          <p:cNvSpPr>
            <a:spLocks noGrp="1"/>
          </p:cNvSpPr>
          <p:nvPr>
            <p:ph type="title"/>
          </p:nvPr>
        </p:nvSpPr>
        <p:spPr>
          <a:xfrm>
            <a:off x="301625" y="646113"/>
            <a:ext cx="11569700" cy="990600"/>
          </a:xfrm>
        </p:spPr>
        <p:txBody>
          <a:bodyPr rtlCol="0">
            <a:noAutofit/>
          </a:bodyPr>
          <a:lstStyle/>
          <a:p>
            <a:pPr algn="ctr" eaLnBrk="1" fontAlgn="auto" hangingPunct="1">
              <a:spcAft>
                <a:spcPts val="0"/>
              </a:spcAft>
              <a:defRPr/>
            </a:pPr>
            <a:r>
              <a:rPr lang="it-IT" sz="3200" b="1" dirty="0">
                <a:solidFill>
                  <a:schemeClr val="accent2">
                    <a:lumMod val="75000"/>
                  </a:schemeClr>
                </a:solidFill>
                <a:latin typeface="+mn-lt"/>
              </a:rPr>
              <a:t>PIANO NAZIONALE DELLA CRONICITÀ</a:t>
            </a:r>
            <a:br>
              <a:rPr lang="it-IT" sz="3200" b="1" dirty="0">
                <a:solidFill>
                  <a:schemeClr val="accent2">
                    <a:lumMod val="75000"/>
                  </a:schemeClr>
                </a:solidFill>
                <a:latin typeface="+mn-lt"/>
              </a:rPr>
            </a:br>
            <a:r>
              <a:rPr lang="it-IT" sz="1800" dirty="0">
                <a:solidFill>
                  <a:schemeClr val="accent1"/>
                </a:solidFill>
                <a:latin typeface="Arial Nova" panose="020B0504020202020204" pitchFamily="34" charset="0"/>
              </a:rPr>
              <a:t>Accordo tra lo Stato, le Regioni e le Provincie Autonome di Trento e di Bolzano del 15 settembre 2016</a:t>
            </a:r>
            <a:r>
              <a:rPr lang="it-IT" sz="3200" dirty="0">
                <a:solidFill>
                  <a:schemeClr val="accent1"/>
                </a:solidFill>
                <a:latin typeface="Arial Nova" panose="020B0504020202020204" pitchFamily="34" charset="0"/>
              </a:rPr>
              <a:t/>
            </a:r>
            <a:br>
              <a:rPr lang="it-IT" sz="3200" dirty="0">
                <a:solidFill>
                  <a:schemeClr val="accent1"/>
                </a:solidFill>
                <a:latin typeface="Arial Nova" panose="020B0504020202020204" pitchFamily="34" charset="0"/>
              </a:rPr>
            </a:br>
            <a:r>
              <a:rPr lang="it-IT" sz="3200" b="1" dirty="0">
                <a:solidFill>
                  <a:schemeClr val="accent2">
                    <a:lumMod val="75000"/>
                  </a:schemeClr>
                </a:solidFill>
                <a:latin typeface="+mn-lt"/>
              </a:rPr>
              <a:t> </a:t>
            </a:r>
          </a:p>
        </p:txBody>
      </p:sp>
      <p:graphicFrame>
        <p:nvGraphicFramePr>
          <p:cNvPr id="6" name="Diagramma 5">
            <a:extLst>
              <a:ext uri="{FF2B5EF4-FFF2-40B4-BE49-F238E27FC236}">
                <a16:creationId xmlns:a16="http://schemas.microsoft.com/office/drawing/2014/main" xmlns="" id="{1E748837-7458-4AC8-9DF0-5068BE430824}"/>
              </a:ext>
            </a:extLst>
          </p:cNvPr>
          <p:cNvGraphicFramePr/>
          <p:nvPr/>
        </p:nvGraphicFramePr>
        <p:xfrm>
          <a:off x="570568" y="7517000"/>
          <a:ext cx="8108575" cy="4336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460" name="Gruppo 2">
            <a:extLst>
              <a:ext uri="{FF2B5EF4-FFF2-40B4-BE49-F238E27FC236}">
                <a16:creationId xmlns:a16="http://schemas.microsoft.com/office/drawing/2014/main" xmlns="" id="{7A841913-9A99-4FB5-B0AD-12E3F84E013F}"/>
              </a:ext>
            </a:extLst>
          </p:cNvPr>
          <p:cNvGrpSpPr>
            <a:grpSpLocks/>
          </p:cNvGrpSpPr>
          <p:nvPr/>
        </p:nvGrpSpPr>
        <p:grpSpPr bwMode="auto">
          <a:xfrm>
            <a:off x="1438275" y="1924050"/>
            <a:ext cx="9023350" cy="4427538"/>
            <a:chOff x="1438935" y="1923803"/>
            <a:chExt cx="9023226" cy="4427876"/>
          </a:xfrm>
        </p:grpSpPr>
        <p:sp>
          <p:nvSpPr>
            <p:cNvPr id="4" name="Figura a mano libera 3">
              <a:extLst>
                <a:ext uri="{FF2B5EF4-FFF2-40B4-BE49-F238E27FC236}">
                  <a16:creationId xmlns:a16="http://schemas.microsoft.com/office/drawing/2014/main" xmlns="" id="{C448449F-F593-4012-89FA-40B4C7FCABB1}"/>
                </a:ext>
              </a:extLst>
            </p:cNvPr>
            <p:cNvSpPr/>
            <p:nvPr/>
          </p:nvSpPr>
          <p:spPr>
            <a:xfrm>
              <a:off x="1438935" y="1923803"/>
              <a:ext cx="9023226" cy="1797187"/>
            </a:xfrm>
            <a:custGeom>
              <a:avLst/>
              <a:gdLst>
                <a:gd name="connsiteX0" fmla="*/ 0 w 9023226"/>
                <a:gd name="connsiteY0" fmla="*/ 406415 h 2438443"/>
                <a:gd name="connsiteX1" fmla="*/ 406415 w 9023226"/>
                <a:gd name="connsiteY1" fmla="*/ 0 h 2438443"/>
                <a:gd name="connsiteX2" fmla="*/ 8616811 w 9023226"/>
                <a:gd name="connsiteY2" fmla="*/ 0 h 2438443"/>
                <a:gd name="connsiteX3" fmla="*/ 9023226 w 9023226"/>
                <a:gd name="connsiteY3" fmla="*/ 406415 h 2438443"/>
                <a:gd name="connsiteX4" fmla="*/ 9023226 w 9023226"/>
                <a:gd name="connsiteY4" fmla="*/ 2032028 h 2438443"/>
                <a:gd name="connsiteX5" fmla="*/ 8616811 w 9023226"/>
                <a:gd name="connsiteY5" fmla="*/ 2438443 h 2438443"/>
                <a:gd name="connsiteX6" fmla="*/ 406415 w 9023226"/>
                <a:gd name="connsiteY6" fmla="*/ 2438443 h 2438443"/>
                <a:gd name="connsiteX7" fmla="*/ 0 w 9023226"/>
                <a:gd name="connsiteY7" fmla="*/ 2032028 h 2438443"/>
                <a:gd name="connsiteX8" fmla="*/ 0 w 9023226"/>
                <a:gd name="connsiteY8" fmla="*/ 406415 h 243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226" h="2438443">
                  <a:moveTo>
                    <a:pt x="0" y="406415"/>
                  </a:moveTo>
                  <a:cubicBezTo>
                    <a:pt x="0" y="181958"/>
                    <a:pt x="181958" y="0"/>
                    <a:pt x="406415" y="0"/>
                  </a:cubicBezTo>
                  <a:lnTo>
                    <a:pt x="8616811" y="0"/>
                  </a:lnTo>
                  <a:cubicBezTo>
                    <a:pt x="8841268" y="0"/>
                    <a:pt x="9023226" y="181958"/>
                    <a:pt x="9023226" y="406415"/>
                  </a:cubicBezTo>
                  <a:lnTo>
                    <a:pt x="9023226" y="2032028"/>
                  </a:lnTo>
                  <a:cubicBezTo>
                    <a:pt x="9023226" y="2256485"/>
                    <a:pt x="8841268" y="2438443"/>
                    <a:pt x="8616811" y="2438443"/>
                  </a:cubicBezTo>
                  <a:lnTo>
                    <a:pt x="406415" y="2438443"/>
                  </a:lnTo>
                  <a:cubicBezTo>
                    <a:pt x="181958" y="2438443"/>
                    <a:pt x="0" y="2256485"/>
                    <a:pt x="0" y="2032028"/>
                  </a:cubicBezTo>
                  <a:lnTo>
                    <a:pt x="0" y="406415"/>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0955" tIns="240955" rIns="240955" bIns="240955" spcCol="1270" anchor="ctr"/>
            <a:lstStyle/>
            <a:p>
              <a:pPr algn="ctr" defTabSz="1422400" eaLnBrk="1" fontAlgn="auto" hangingPunct="1">
                <a:lnSpc>
                  <a:spcPct val="90000"/>
                </a:lnSpc>
                <a:spcAft>
                  <a:spcPct val="35000"/>
                </a:spcAft>
                <a:defRPr/>
              </a:pPr>
              <a:r>
                <a:rPr lang="it-IT" sz="3200" b="1" dirty="0"/>
                <a:t>RISULTATI ATTESI PER LA PROFESSIONE:</a:t>
              </a:r>
            </a:p>
          </p:txBody>
        </p:sp>
        <p:sp>
          <p:nvSpPr>
            <p:cNvPr id="5" name="Figura a mano libera 4">
              <a:extLst>
                <a:ext uri="{FF2B5EF4-FFF2-40B4-BE49-F238E27FC236}">
                  <a16:creationId xmlns:a16="http://schemas.microsoft.com/office/drawing/2014/main" xmlns="" id="{E4E56E00-B2E4-487A-924B-2CA2E1F92EAE}"/>
                </a:ext>
              </a:extLst>
            </p:cNvPr>
            <p:cNvSpPr/>
            <p:nvPr/>
          </p:nvSpPr>
          <p:spPr>
            <a:xfrm>
              <a:off x="1438935" y="3730516"/>
              <a:ext cx="9023226" cy="2621163"/>
            </a:xfrm>
            <a:custGeom>
              <a:avLst/>
              <a:gdLst>
                <a:gd name="connsiteX0" fmla="*/ 0 w 9023226"/>
                <a:gd name="connsiteY0" fmla="*/ 436738 h 2620378"/>
                <a:gd name="connsiteX1" fmla="*/ 436738 w 9023226"/>
                <a:gd name="connsiteY1" fmla="*/ 0 h 2620378"/>
                <a:gd name="connsiteX2" fmla="*/ 8586488 w 9023226"/>
                <a:gd name="connsiteY2" fmla="*/ 0 h 2620378"/>
                <a:gd name="connsiteX3" fmla="*/ 9023226 w 9023226"/>
                <a:gd name="connsiteY3" fmla="*/ 436738 h 2620378"/>
                <a:gd name="connsiteX4" fmla="*/ 9023226 w 9023226"/>
                <a:gd name="connsiteY4" fmla="*/ 2183640 h 2620378"/>
                <a:gd name="connsiteX5" fmla="*/ 8586488 w 9023226"/>
                <a:gd name="connsiteY5" fmla="*/ 2620378 h 2620378"/>
                <a:gd name="connsiteX6" fmla="*/ 436738 w 9023226"/>
                <a:gd name="connsiteY6" fmla="*/ 2620378 h 2620378"/>
                <a:gd name="connsiteX7" fmla="*/ 0 w 9023226"/>
                <a:gd name="connsiteY7" fmla="*/ 2183640 h 2620378"/>
                <a:gd name="connsiteX8" fmla="*/ 0 w 9023226"/>
                <a:gd name="connsiteY8" fmla="*/ 436738 h 262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226" h="2620378">
                  <a:moveTo>
                    <a:pt x="0" y="436738"/>
                  </a:moveTo>
                  <a:cubicBezTo>
                    <a:pt x="0" y="195534"/>
                    <a:pt x="195534" y="0"/>
                    <a:pt x="436738" y="0"/>
                  </a:cubicBezTo>
                  <a:lnTo>
                    <a:pt x="8586488" y="0"/>
                  </a:lnTo>
                  <a:cubicBezTo>
                    <a:pt x="8827692" y="0"/>
                    <a:pt x="9023226" y="195534"/>
                    <a:pt x="9023226" y="436738"/>
                  </a:cubicBezTo>
                  <a:lnTo>
                    <a:pt x="9023226" y="2183640"/>
                  </a:lnTo>
                  <a:cubicBezTo>
                    <a:pt x="9023226" y="2424844"/>
                    <a:pt x="8827692" y="2620378"/>
                    <a:pt x="8586488" y="2620378"/>
                  </a:cubicBezTo>
                  <a:lnTo>
                    <a:pt x="436738" y="2620378"/>
                  </a:lnTo>
                  <a:cubicBezTo>
                    <a:pt x="195534" y="2620378"/>
                    <a:pt x="0" y="2424844"/>
                    <a:pt x="0" y="2183640"/>
                  </a:cubicBezTo>
                  <a:lnTo>
                    <a:pt x="0" y="436738"/>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4116" tIns="204116" rIns="204116" bIns="204116" spcCol="1270" anchor="ctr"/>
            <a:lstStyle/>
            <a:p>
              <a:pPr algn="just" defTabSz="889000" eaLnBrk="1" fontAlgn="auto" hangingPunct="1">
                <a:lnSpc>
                  <a:spcPct val="90000"/>
                </a:lnSpc>
                <a:spcAft>
                  <a:spcPct val="35000"/>
                </a:spcAft>
                <a:defRPr/>
              </a:pPr>
              <a:endParaRPr lang="it-IT" sz="2000" b="1" dirty="0"/>
            </a:p>
            <a:p>
              <a:pPr algn="just" defTabSz="889000" eaLnBrk="1" fontAlgn="auto" hangingPunct="1">
                <a:lnSpc>
                  <a:spcPct val="90000"/>
                </a:lnSpc>
                <a:spcAft>
                  <a:spcPct val="35000"/>
                </a:spcAft>
                <a:defRPr/>
              </a:pPr>
              <a:r>
                <a:rPr lang="it-IT" sz="2000" b="1" dirty="0"/>
                <a:t>incremento della partecipazione dei farmacisti alle iniziative di formazione sulla cronicità</a:t>
              </a:r>
            </a:p>
            <a:p>
              <a:pPr algn="just" defTabSz="889000" eaLnBrk="1" fontAlgn="auto" hangingPunct="1">
                <a:lnSpc>
                  <a:spcPct val="90000"/>
                </a:lnSpc>
                <a:spcAft>
                  <a:spcPct val="35000"/>
                </a:spcAft>
                <a:defRPr/>
              </a:pPr>
              <a:r>
                <a:rPr lang="it-IT" sz="2000" b="1" dirty="0"/>
                <a:t>incremento delle progettualità  che coinvolgono il farmacista  nell’educazione sanitaria per la prevenzione delle malattie croniche  prevalenti </a:t>
              </a:r>
            </a:p>
            <a:p>
              <a:pPr algn="just" defTabSz="889000" eaLnBrk="1" fontAlgn="auto" hangingPunct="1">
                <a:lnSpc>
                  <a:spcPct val="90000"/>
                </a:lnSpc>
                <a:spcAft>
                  <a:spcPct val="35000"/>
                </a:spcAft>
                <a:defRPr/>
              </a:pPr>
              <a:r>
                <a:rPr lang="it-IT" sz="2000" b="1" dirty="0"/>
                <a:t>istituzione CABINA </a:t>
              </a:r>
              <a:r>
                <a:rPr lang="it-IT" sz="2000" b="1" dirty="0" err="1"/>
                <a:t>DI</a:t>
              </a:r>
              <a:r>
                <a:rPr lang="it-IT" sz="2000" b="1" dirty="0"/>
                <a:t> REGIA per applicazione del piano </a:t>
              </a:r>
            </a:p>
            <a:p>
              <a:pPr defTabSz="889000" eaLnBrk="1" fontAlgn="auto" hangingPunct="1">
                <a:lnSpc>
                  <a:spcPct val="90000"/>
                </a:lnSpc>
                <a:spcAft>
                  <a:spcPct val="35000"/>
                </a:spcAft>
                <a:defRPr/>
              </a:pPr>
              <a:endParaRPr lang="it-IT" sz="2400" dirty="0"/>
            </a:p>
          </p:txBody>
        </p:sp>
      </p:grpSp>
      <p:pic>
        <p:nvPicPr>
          <p:cNvPr id="6146" name="Picture 2">
            <a:extLst>
              <a:ext uri="{FF2B5EF4-FFF2-40B4-BE49-F238E27FC236}">
                <a16:creationId xmlns:a16="http://schemas.microsoft.com/office/drawing/2014/main" xmlns="" id="{DBB2ACF3-44D0-4049-B268-39B70AA36621}"/>
              </a:ext>
            </a:extLst>
          </p:cNvPr>
          <p:cNvPicPr>
            <a:picLocks noChangeAspect="1" noChangeArrowheads="1"/>
          </p:cNvPicPr>
          <p:nvPr/>
        </p:nvPicPr>
        <p:blipFill>
          <a:blip r:embed="rId7" cstate="print">
            <a:extLst/>
          </a:blip>
          <a:srcRect/>
          <a:stretch>
            <a:fillRect/>
          </a:stretch>
        </p:blipFill>
        <p:spPr bwMode="auto">
          <a:xfrm>
            <a:off x="10016891" y="1647370"/>
            <a:ext cx="1963013" cy="1470365"/>
          </a:xfrm>
          <a:prstGeom prst="rect">
            <a:avLst/>
          </a:prstGeom>
          <a:ln>
            <a:noFill/>
          </a:ln>
          <a:effectLst>
            <a:softEdge rad="112500"/>
          </a:effectLst>
          <a:extLst/>
        </p:spPr>
      </p:pic>
      <p:sp>
        <p:nvSpPr>
          <p:cNvPr id="8" name="Freccia a destra 7">
            <a:extLst>
              <a:ext uri="{FF2B5EF4-FFF2-40B4-BE49-F238E27FC236}">
                <a16:creationId xmlns:a16="http://schemas.microsoft.com/office/drawing/2014/main" xmlns="" id="{D12BF04C-4BD7-4D92-A56F-94DB14C62540}"/>
              </a:ext>
            </a:extLst>
          </p:cNvPr>
          <p:cNvSpPr/>
          <p:nvPr/>
        </p:nvSpPr>
        <p:spPr>
          <a:xfrm>
            <a:off x="914400" y="4275138"/>
            <a:ext cx="3968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Freccia a destra 8">
            <a:extLst>
              <a:ext uri="{FF2B5EF4-FFF2-40B4-BE49-F238E27FC236}">
                <a16:creationId xmlns:a16="http://schemas.microsoft.com/office/drawing/2014/main" xmlns="" id="{3BD54551-B92C-41DE-8A4A-4C30F29666E6}"/>
              </a:ext>
            </a:extLst>
          </p:cNvPr>
          <p:cNvSpPr/>
          <p:nvPr/>
        </p:nvSpPr>
        <p:spPr>
          <a:xfrm>
            <a:off x="912813" y="4902200"/>
            <a:ext cx="3968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Freccia a destra 9">
            <a:extLst>
              <a:ext uri="{FF2B5EF4-FFF2-40B4-BE49-F238E27FC236}">
                <a16:creationId xmlns:a16="http://schemas.microsoft.com/office/drawing/2014/main" xmlns="" id="{508936D1-CA83-45FF-864E-8DEB3012ABFA}"/>
              </a:ext>
            </a:extLst>
          </p:cNvPr>
          <p:cNvSpPr/>
          <p:nvPr/>
        </p:nvSpPr>
        <p:spPr>
          <a:xfrm>
            <a:off x="900113" y="5472113"/>
            <a:ext cx="3968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4D22E6-3BC6-4ADE-B215-46CF07B31109}"/>
              </a:ext>
            </a:extLst>
          </p:cNvPr>
          <p:cNvSpPr>
            <a:spLocks noGrp="1"/>
          </p:cNvSpPr>
          <p:nvPr>
            <p:ph type="title"/>
          </p:nvPr>
        </p:nvSpPr>
        <p:spPr>
          <a:xfrm>
            <a:off x="1679575" y="293688"/>
            <a:ext cx="8229600" cy="1087437"/>
          </a:xfrm>
        </p:spPr>
        <p:txBody>
          <a:bodyPr rtlCol="0">
            <a:noAutofit/>
          </a:bodyPr>
          <a:lstStyle/>
          <a:p>
            <a:pPr algn="ctr" eaLnBrk="1" fontAlgn="auto" hangingPunct="1">
              <a:spcAft>
                <a:spcPts val="0"/>
              </a:spcAft>
              <a:tabLst>
                <a:tab pos="2246313" algn="l"/>
                <a:tab pos="2514600" algn="l"/>
              </a:tabLst>
              <a:defRPr/>
            </a:pPr>
            <a:r>
              <a:rPr lang="it-IT" sz="3600" b="1" dirty="0">
                <a:solidFill>
                  <a:srgbClr val="00004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it-IT" sz="3600" b="1" dirty="0">
                <a:solidFill>
                  <a:srgbClr val="00004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sz="3600" b="1" dirty="0">
                <a:solidFill>
                  <a:schemeClr val="accent2">
                    <a:lumMod val="75000"/>
                  </a:schemeClr>
                </a:solidFill>
              </a:rPr>
              <a:t>NUOVI LEA</a:t>
            </a:r>
            <a:br>
              <a:rPr lang="it-IT" sz="3600" b="1" dirty="0">
                <a:solidFill>
                  <a:schemeClr val="accent2">
                    <a:lumMod val="75000"/>
                  </a:schemeClr>
                </a:solidFill>
              </a:rPr>
            </a:br>
            <a:endParaRPr lang="it-IT" sz="3600" b="1" dirty="0">
              <a:solidFill>
                <a:schemeClr val="accent2">
                  <a:lumMod val="75000"/>
                </a:schemeClr>
              </a:solidFill>
            </a:endParaRPr>
          </a:p>
        </p:txBody>
      </p:sp>
      <p:grpSp>
        <p:nvGrpSpPr>
          <p:cNvPr id="3" name="Gruppo 3">
            <a:extLst>
              <a:ext uri="{FF2B5EF4-FFF2-40B4-BE49-F238E27FC236}">
                <a16:creationId xmlns:a16="http://schemas.microsoft.com/office/drawing/2014/main" xmlns="" id="{AB58EE12-78A9-4438-8B3F-E856B2FEE49E}"/>
              </a:ext>
            </a:extLst>
          </p:cNvPr>
          <p:cNvGrpSpPr/>
          <p:nvPr/>
        </p:nvGrpSpPr>
        <p:grpSpPr>
          <a:xfrm>
            <a:off x="4004693" y="827771"/>
            <a:ext cx="7019680" cy="5719445"/>
            <a:chOff x="5165743" y="2294476"/>
            <a:chExt cx="2542454" cy="4369508"/>
          </a:xfrm>
          <a:solidFill>
            <a:schemeClr val="accent3"/>
          </a:solidFill>
        </p:grpSpPr>
        <p:sp>
          <p:nvSpPr>
            <p:cNvPr id="8" name="Figura a mano libera 7">
              <a:extLst>
                <a:ext uri="{FF2B5EF4-FFF2-40B4-BE49-F238E27FC236}">
                  <a16:creationId xmlns:a16="http://schemas.microsoft.com/office/drawing/2014/main" xmlns="" id="{0D0FEC79-5244-4EF9-9C5E-1EBE4F7D8BE3}"/>
                </a:ext>
              </a:extLst>
            </p:cNvPr>
            <p:cNvSpPr/>
            <p:nvPr/>
          </p:nvSpPr>
          <p:spPr>
            <a:xfrm rot="10596072">
              <a:off x="5258858" y="4091123"/>
              <a:ext cx="719157" cy="33750"/>
            </a:xfrm>
            <a:custGeom>
              <a:avLst/>
              <a:gdLst/>
              <a:ahLst/>
              <a:cxnLst/>
              <a:rect l="0" t="0" r="0" b="0"/>
              <a:pathLst>
                <a:path>
                  <a:moveTo>
                    <a:pt x="0" y="16875"/>
                  </a:moveTo>
                  <a:lnTo>
                    <a:pt x="719157" y="16875"/>
                  </a:lnTo>
                </a:path>
              </a:pathLst>
            </a:custGeom>
            <a:grp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Telaio 30">
              <a:extLst>
                <a:ext uri="{FF2B5EF4-FFF2-40B4-BE49-F238E27FC236}">
                  <a16:creationId xmlns:a16="http://schemas.microsoft.com/office/drawing/2014/main" xmlns="" id="{72409049-976B-4512-87E2-1DDB5406D0A8}"/>
                </a:ext>
              </a:extLst>
            </p:cNvPr>
            <p:cNvSpPr/>
            <p:nvPr/>
          </p:nvSpPr>
          <p:spPr>
            <a:xfrm>
              <a:off x="5165743" y="3591039"/>
              <a:ext cx="1091594" cy="1335162"/>
            </a:xfrm>
            <a:prstGeom prst="bevel">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ttangolo con angoli ritagliati in diagonale 31">
              <a:extLst>
                <a:ext uri="{FF2B5EF4-FFF2-40B4-BE49-F238E27FC236}">
                  <a16:creationId xmlns:a16="http://schemas.microsoft.com/office/drawing/2014/main" xmlns="" id="{017087D1-BEFA-425A-9EA9-A04E123A7400}"/>
                </a:ext>
              </a:extLst>
            </p:cNvPr>
            <p:cNvSpPr/>
            <p:nvPr/>
          </p:nvSpPr>
          <p:spPr>
            <a:xfrm>
              <a:off x="6786174" y="2294476"/>
              <a:ext cx="915051" cy="1108331"/>
            </a:xfrm>
            <a:prstGeom prst="snip2DiagRect">
              <a:avLst/>
            </a:prstGeom>
            <a:grp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9313" tIns="129313" rIns="129313" bIns="129313" spcCol="1270" anchor="ctr"/>
            <a:lstStyle/>
            <a:p>
              <a:pPr algn="ctr" defTabSz="800100" eaLnBrk="1" fontAlgn="auto" hangingPunct="1">
                <a:lnSpc>
                  <a:spcPct val="90000"/>
                </a:lnSpc>
                <a:spcAft>
                  <a:spcPct val="35000"/>
                </a:spcAft>
                <a:defRPr/>
              </a:pPr>
              <a:r>
                <a:rPr lang="it-IT" b="1" dirty="0">
                  <a:solidFill>
                    <a:prstClr val="white"/>
                  </a:solidFill>
                </a:rPr>
                <a:t>individua nuovi servizi e prestazioni garantite ai cittadini del SSN (Farmacia dei Servizi, capo III, Art.8)</a:t>
              </a:r>
            </a:p>
          </p:txBody>
        </p:sp>
        <p:sp>
          <p:nvSpPr>
            <p:cNvPr id="33" name="Rettangolo con angoli ritagliati in diagonale 32">
              <a:extLst>
                <a:ext uri="{FF2B5EF4-FFF2-40B4-BE49-F238E27FC236}">
                  <a16:creationId xmlns:a16="http://schemas.microsoft.com/office/drawing/2014/main" xmlns="" id="{D9642816-1F81-4AB8-93A7-F362A617CC76}"/>
                </a:ext>
              </a:extLst>
            </p:cNvPr>
            <p:cNvSpPr/>
            <p:nvPr/>
          </p:nvSpPr>
          <p:spPr>
            <a:xfrm>
              <a:off x="6800118" y="3468191"/>
              <a:ext cx="897052" cy="978808"/>
            </a:xfrm>
            <a:prstGeom prst="snip2DiagRect">
              <a:avLst/>
            </a:prstGeom>
            <a:grp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9313" tIns="129313" rIns="129313" bIns="129313" spcCol="1270" anchor="ctr"/>
            <a:lstStyle/>
            <a:p>
              <a:pPr algn="ctr" defTabSz="800100" eaLnBrk="1" fontAlgn="auto" hangingPunct="1">
                <a:lnSpc>
                  <a:spcPct val="90000"/>
                </a:lnSpc>
                <a:spcAft>
                  <a:spcPct val="35000"/>
                </a:spcAft>
                <a:defRPr/>
              </a:pPr>
              <a:endParaRPr lang="it-IT" b="1" dirty="0">
                <a:solidFill>
                  <a:prstClr val="white"/>
                </a:solidFill>
              </a:endParaRPr>
            </a:p>
            <a:p>
              <a:pPr algn="ctr" defTabSz="800100" eaLnBrk="1" fontAlgn="auto" hangingPunct="1">
                <a:lnSpc>
                  <a:spcPct val="90000"/>
                </a:lnSpc>
                <a:spcAft>
                  <a:spcPct val="35000"/>
                </a:spcAft>
                <a:defRPr/>
              </a:pPr>
              <a:r>
                <a:rPr lang="it-IT" b="1" dirty="0">
                  <a:solidFill>
                    <a:prstClr val="white"/>
                  </a:solidFill>
                </a:rPr>
                <a:t>ridefinisce ed aggiorna gli elenchi delle malattie rare, croniche ed invalidanti </a:t>
              </a:r>
            </a:p>
            <a:p>
              <a:pPr algn="ctr" defTabSz="800100" eaLnBrk="1" fontAlgn="auto" hangingPunct="1">
                <a:lnSpc>
                  <a:spcPct val="90000"/>
                </a:lnSpc>
                <a:spcAft>
                  <a:spcPct val="35000"/>
                </a:spcAft>
                <a:defRPr/>
              </a:pPr>
              <a:endParaRPr lang="it-IT" b="1" dirty="0"/>
            </a:p>
          </p:txBody>
        </p:sp>
        <p:sp>
          <p:nvSpPr>
            <p:cNvPr id="34" name="Rettangolo con angoli ritagliati in diagonale 33">
              <a:extLst>
                <a:ext uri="{FF2B5EF4-FFF2-40B4-BE49-F238E27FC236}">
                  <a16:creationId xmlns:a16="http://schemas.microsoft.com/office/drawing/2014/main" xmlns="" id="{3B65C443-EEB9-4CFD-A534-D6B1B91CCBBD}"/>
                </a:ext>
              </a:extLst>
            </p:cNvPr>
            <p:cNvSpPr/>
            <p:nvPr/>
          </p:nvSpPr>
          <p:spPr>
            <a:xfrm>
              <a:off x="6823685" y="4546526"/>
              <a:ext cx="884512" cy="988785"/>
            </a:xfrm>
            <a:prstGeom prst="snip2DiagRect">
              <a:avLst/>
            </a:prstGeom>
            <a:grp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9313" tIns="129313" rIns="129313" bIns="129313" spcCol="1270" anchor="ctr"/>
            <a:lstStyle/>
            <a:p>
              <a:pPr algn="ctr" defTabSz="800100" eaLnBrk="1" fontAlgn="auto" hangingPunct="1">
                <a:lnSpc>
                  <a:spcPct val="90000"/>
                </a:lnSpc>
                <a:spcAft>
                  <a:spcPct val="35000"/>
                </a:spcAft>
                <a:defRPr/>
              </a:pPr>
              <a:endParaRPr lang="it-IT" b="1" dirty="0"/>
            </a:p>
          </p:txBody>
        </p:sp>
        <p:sp>
          <p:nvSpPr>
            <p:cNvPr id="36" name="Rettangolo con angoli ritagliati in diagonale 35">
              <a:extLst>
                <a:ext uri="{FF2B5EF4-FFF2-40B4-BE49-F238E27FC236}">
                  <a16:creationId xmlns:a16="http://schemas.microsoft.com/office/drawing/2014/main" xmlns="" id="{75157354-9429-4CE7-B135-21F9A032603C}"/>
                </a:ext>
              </a:extLst>
            </p:cNvPr>
            <p:cNvSpPr/>
            <p:nvPr/>
          </p:nvSpPr>
          <p:spPr>
            <a:xfrm>
              <a:off x="6823685" y="5608524"/>
              <a:ext cx="884512" cy="1055460"/>
            </a:xfrm>
            <a:prstGeom prst="snip2DiagRect">
              <a:avLst/>
            </a:prstGeom>
            <a:grp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9313" tIns="129313" rIns="129313" bIns="129313" spcCol="1270" anchor="ctr"/>
            <a:lstStyle/>
            <a:p>
              <a:pPr algn="ctr" defTabSz="800100" eaLnBrk="1" fontAlgn="auto" hangingPunct="1">
                <a:lnSpc>
                  <a:spcPct val="90000"/>
                </a:lnSpc>
                <a:spcAft>
                  <a:spcPct val="35000"/>
                </a:spcAft>
                <a:defRPr/>
              </a:pPr>
              <a:r>
                <a:rPr lang="it-IT" b="1" dirty="0"/>
                <a:t>descrive con maggiore precisione le prestazioni già incluse nei Lea di cui al decreto 2001</a:t>
              </a:r>
            </a:p>
          </p:txBody>
        </p:sp>
      </p:grpSp>
      <p:sp>
        <p:nvSpPr>
          <p:cNvPr id="23" name="Telaio 22">
            <a:extLst>
              <a:ext uri="{FF2B5EF4-FFF2-40B4-BE49-F238E27FC236}">
                <a16:creationId xmlns:a16="http://schemas.microsoft.com/office/drawing/2014/main" xmlns="" id="{5B3AA91B-3114-49B9-9FDA-298D1D079D51}"/>
              </a:ext>
            </a:extLst>
          </p:cNvPr>
          <p:cNvSpPr/>
          <p:nvPr/>
        </p:nvSpPr>
        <p:spPr>
          <a:xfrm rot="21055200">
            <a:off x="604838" y="730250"/>
            <a:ext cx="2762250" cy="2136775"/>
          </a:xfrm>
          <a:prstGeom prst="bevel">
            <a:avLst/>
          </a:prstGeom>
          <a:solidFill>
            <a:srgbClr val="D75558"/>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9853" tIns="109853" rIns="109853" bIns="109853" spcCol="1270" anchor="ctr"/>
          <a:lstStyle/>
          <a:p>
            <a:pPr algn="ctr" eaLnBrk="1" fontAlgn="auto" hangingPunct="1">
              <a:spcAft>
                <a:spcPts val="0"/>
              </a:spcAft>
              <a:defRPr/>
            </a:pPr>
            <a:r>
              <a:rPr lang="it-IT" b="1" dirty="0"/>
              <a:t>Dopo 15 anni sono stati ridefiniti ed aggiornati i livelli essenziali di assistenza</a:t>
            </a:r>
          </a:p>
        </p:txBody>
      </p:sp>
      <p:cxnSp>
        <p:nvCxnSpPr>
          <p:cNvPr id="38" name="Connettore 2 37">
            <a:extLst>
              <a:ext uri="{FF2B5EF4-FFF2-40B4-BE49-F238E27FC236}">
                <a16:creationId xmlns:a16="http://schemas.microsoft.com/office/drawing/2014/main" xmlns="" id="{C7F038F2-0F32-43DE-ACC1-BC361501F9A1}"/>
              </a:ext>
            </a:extLst>
          </p:cNvPr>
          <p:cNvCxnSpPr>
            <a:stCxn id="31" idx="0"/>
          </p:cNvCxnSpPr>
          <p:nvPr/>
        </p:nvCxnSpPr>
        <p:spPr>
          <a:xfrm flipV="1">
            <a:off x="7018338" y="1646238"/>
            <a:ext cx="1446212" cy="17526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xmlns="" id="{264D2307-A95F-488A-9A8D-EF231231D2FA}"/>
              </a:ext>
            </a:extLst>
          </p:cNvPr>
          <p:cNvCxnSpPr>
            <a:stCxn id="31" idx="0"/>
            <a:endCxn id="33" idx="2"/>
          </p:cNvCxnSpPr>
          <p:nvPr/>
        </p:nvCxnSpPr>
        <p:spPr>
          <a:xfrm flipV="1">
            <a:off x="7018338" y="3005138"/>
            <a:ext cx="1498600" cy="3937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xmlns="" id="{F89D0A2A-D4F0-4CBD-B5B8-82C50B6CB1BA}"/>
              </a:ext>
            </a:extLst>
          </p:cNvPr>
          <p:cNvCxnSpPr>
            <a:stCxn id="31" idx="0"/>
            <a:endCxn id="34" idx="2"/>
          </p:cNvCxnSpPr>
          <p:nvPr/>
        </p:nvCxnSpPr>
        <p:spPr>
          <a:xfrm>
            <a:off x="7018338" y="3398838"/>
            <a:ext cx="1563687" cy="10239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xmlns="" id="{C5F8B73B-3EB9-40BD-9ED5-EA14BAEA0BBB}"/>
              </a:ext>
            </a:extLst>
          </p:cNvPr>
          <p:cNvCxnSpPr>
            <a:stCxn id="31" idx="0"/>
            <a:endCxn id="36" idx="2"/>
          </p:cNvCxnSpPr>
          <p:nvPr/>
        </p:nvCxnSpPr>
        <p:spPr>
          <a:xfrm>
            <a:off x="7018338" y="3398838"/>
            <a:ext cx="1563687" cy="24574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489" name="Rettangolo 2">
            <a:extLst>
              <a:ext uri="{FF2B5EF4-FFF2-40B4-BE49-F238E27FC236}">
                <a16:creationId xmlns:a16="http://schemas.microsoft.com/office/drawing/2014/main" xmlns="" id="{CAC58048-A9B9-4B54-B7BB-B057AED0350A}"/>
              </a:ext>
            </a:extLst>
          </p:cNvPr>
          <p:cNvSpPr>
            <a:spLocks noChangeArrowheads="1"/>
          </p:cNvSpPr>
          <p:nvPr/>
        </p:nvSpPr>
        <p:spPr bwMode="auto">
          <a:xfrm>
            <a:off x="4492625" y="3024188"/>
            <a:ext cx="20050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0100">
              <a:defRPr>
                <a:solidFill>
                  <a:schemeClr val="tx1"/>
                </a:solidFill>
                <a:latin typeface="Corbel" panose="020B0503020204020204" pitchFamily="34" charset="0"/>
              </a:defRPr>
            </a:lvl1pPr>
            <a:lvl2pPr marL="742950" indent="-285750" defTabSz="800100">
              <a:defRPr>
                <a:solidFill>
                  <a:schemeClr val="tx1"/>
                </a:solidFill>
                <a:latin typeface="Corbel" panose="020B0503020204020204" pitchFamily="34" charset="0"/>
              </a:defRPr>
            </a:lvl2pPr>
            <a:lvl3pPr marL="1143000" indent="-228600" defTabSz="800100">
              <a:defRPr>
                <a:solidFill>
                  <a:schemeClr val="tx1"/>
                </a:solidFill>
                <a:latin typeface="Corbel" panose="020B0503020204020204" pitchFamily="34" charset="0"/>
              </a:defRPr>
            </a:lvl3pPr>
            <a:lvl4pPr marL="1600200" indent="-228600" defTabSz="800100">
              <a:defRPr>
                <a:solidFill>
                  <a:schemeClr val="tx1"/>
                </a:solidFill>
                <a:latin typeface="Corbel" panose="020B0503020204020204" pitchFamily="34" charset="0"/>
              </a:defRPr>
            </a:lvl4pPr>
            <a:lvl5pPr marL="2057400" indent="-228600" defTabSz="800100">
              <a:defRPr>
                <a:solidFill>
                  <a:schemeClr val="tx1"/>
                </a:solidFill>
                <a:latin typeface="Corbel" panose="020B0503020204020204" pitchFamily="34" charset="0"/>
              </a:defRPr>
            </a:lvl5pPr>
            <a:lvl6pPr marL="2514600" indent="-228600" defTabSz="800100" eaLnBrk="0" fontAlgn="base" hangingPunct="0">
              <a:spcBef>
                <a:spcPct val="0"/>
              </a:spcBef>
              <a:spcAft>
                <a:spcPct val="0"/>
              </a:spcAft>
              <a:defRPr>
                <a:solidFill>
                  <a:schemeClr val="tx1"/>
                </a:solidFill>
                <a:latin typeface="Corbel" panose="020B0503020204020204" pitchFamily="34" charset="0"/>
              </a:defRPr>
            </a:lvl6pPr>
            <a:lvl7pPr marL="2971800" indent="-228600" defTabSz="800100" eaLnBrk="0" fontAlgn="base" hangingPunct="0">
              <a:spcBef>
                <a:spcPct val="0"/>
              </a:spcBef>
              <a:spcAft>
                <a:spcPct val="0"/>
              </a:spcAft>
              <a:defRPr>
                <a:solidFill>
                  <a:schemeClr val="tx1"/>
                </a:solidFill>
                <a:latin typeface="Corbel" panose="020B0503020204020204" pitchFamily="34" charset="0"/>
              </a:defRPr>
            </a:lvl7pPr>
            <a:lvl8pPr marL="3429000" indent="-228600" defTabSz="800100" eaLnBrk="0" fontAlgn="base" hangingPunct="0">
              <a:spcBef>
                <a:spcPct val="0"/>
              </a:spcBef>
              <a:spcAft>
                <a:spcPct val="0"/>
              </a:spcAft>
              <a:defRPr>
                <a:solidFill>
                  <a:schemeClr val="tx1"/>
                </a:solidFill>
                <a:latin typeface="Corbel" panose="020B0503020204020204" pitchFamily="34" charset="0"/>
              </a:defRPr>
            </a:lvl8pPr>
            <a:lvl9pPr marL="3886200" indent="-228600" defTabSz="8001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lnSpc>
                <a:spcPct val="90000"/>
              </a:lnSpc>
              <a:spcAft>
                <a:spcPct val="35000"/>
              </a:spcAft>
            </a:pPr>
            <a:r>
              <a:rPr lang="it-IT" altLang="it-IT" sz="2000" b="1">
                <a:solidFill>
                  <a:srgbClr val="FFFFFF"/>
                </a:solidFill>
              </a:rPr>
              <a:t>DPCM </a:t>
            </a:r>
          </a:p>
          <a:p>
            <a:pPr algn="ctr" eaLnBrk="1" hangingPunct="1">
              <a:lnSpc>
                <a:spcPct val="90000"/>
              </a:lnSpc>
              <a:spcAft>
                <a:spcPct val="35000"/>
              </a:spcAft>
            </a:pPr>
            <a:r>
              <a:rPr lang="it-IT" altLang="it-IT" sz="2000" b="1">
                <a:solidFill>
                  <a:srgbClr val="FFFFFF"/>
                </a:solidFill>
              </a:rPr>
              <a:t>12 gennaio 2017</a:t>
            </a:r>
          </a:p>
        </p:txBody>
      </p:sp>
      <p:pic>
        <p:nvPicPr>
          <p:cNvPr id="20490" name="Picture 2">
            <a:extLst>
              <a:ext uri="{FF2B5EF4-FFF2-40B4-BE49-F238E27FC236}">
                <a16:creationId xmlns:a16="http://schemas.microsoft.com/office/drawing/2014/main" xmlns="" id="{81211FC0-B390-4B40-B10E-D69A2A39B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38" y="4621213"/>
            <a:ext cx="2587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ttangolo 15">
            <a:extLst>
              <a:ext uri="{FF2B5EF4-FFF2-40B4-BE49-F238E27FC236}">
                <a16:creationId xmlns:a16="http://schemas.microsoft.com/office/drawing/2014/main" xmlns="" id="{77A266EB-6A00-4401-97AB-613BF0EB1D1C}"/>
              </a:ext>
            </a:extLst>
          </p:cNvPr>
          <p:cNvSpPr>
            <a:spLocks noChangeArrowheads="1"/>
          </p:cNvSpPr>
          <p:nvPr/>
        </p:nvSpPr>
        <p:spPr bwMode="auto">
          <a:xfrm>
            <a:off x="8478838" y="3730625"/>
            <a:ext cx="27273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0100">
              <a:defRPr>
                <a:solidFill>
                  <a:schemeClr val="tx1"/>
                </a:solidFill>
                <a:latin typeface="Corbel" panose="020B0503020204020204" pitchFamily="34" charset="0"/>
              </a:defRPr>
            </a:lvl1pPr>
            <a:lvl2pPr marL="742950" indent="-285750" defTabSz="800100">
              <a:defRPr>
                <a:solidFill>
                  <a:schemeClr val="tx1"/>
                </a:solidFill>
                <a:latin typeface="Corbel" panose="020B0503020204020204" pitchFamily="34" charset="0"/>
              </a:defRPr>
            </a:lvl2pPr>
            <a:lvl3pPr marL="1143000" indent="-228600" defTabSz="800100">
              <a:defRPr>
                <a:solidFill>
                  <a:schemeClr val="tx1"/>
                </a:solidFill>
                <a:latin typeface="Corbel" panose="020B0503020204020204" pitchFamily="34" charset="0"/>
              </a:defRPr>
            </a:lvl3pPr>
            <a:lvl4pPr marL="1600200" indent="-228600" defTabSz="800100">
              <a:defRPr>
                <a:solidFill>
                  <a:schemeClr val="tx1"/>
                </a:solidFill>
                <a:latin typeface="Corbel" panose="020B0503020204020204" pitchFamily="34" charset="0"/>
              </a:defRPr>
            </a:lvl4pPr>
            <a:lvl5pPr marL="2057400" indent="-228600" defTabSz="800100">
              <a:defRPr>
                <a:solidFill>
                  <a:schemeClr val="tx1"/>
                </a:solidFill>
                <a:latin typeface="Corbel" panose="020B0503020204020204" pitchFamily="34" charset="0"/>
              </a:defRPr>
            </a:lvl5pPr>
            <a:lvl6pPr marL="2514600" indent="-228600" defTabSz="800100" eaLnBrk="0" fontAlgn="base" hangingPunct="0">
              <a:spcBef>
                <a:spcPct val="0"/>
              </a:spcBef>
              <a:spcAft>
                <a:spcPct val="0"/>
              </a:spcAft>
              <a:defRPr>
                <a:solidFill>
                  <a:schemeClr val="tx1"/>
                </a:solidFill>
                <a:latin typeface="Corbel" panose="020B0503020204020204" pitchFamily="34" charset="0"/>
              </a:defRPr>
            </a:lvl6pPr>
            <a:lvl7pPr marL="2971800" indent="-228600" defTabSz="800100" eaLnBrk="0" fontAlgn="base" hangingPunct="0">
              <a:spcBef>
                <a:spcPct val="0"/>
              </a:spcBef>
              <a:spcAft>
                <a:spcPct val="0"/>
              </a:spcAft>
              <a:defRPr>
                <a:solidFill>
                  <a:schemeClr val="tx1"/>
                </a:solidFill>
                <a:latin typeface="Corbel" panose="020B0503020204020204" pitchFamily="34" charset="0"/>
              </a:defRPr>
            </a:lvl7pPr>
            <a:lvl8pPr marL="3429000" indent="-228600" defTabSz="800100" eaLnBrk="0" fontAlgn="base" hangingPunct="0">
              <a:spcBef>
                <a:spcPct val="0"/>
              </a:spcBef>
              <a:spcAft>
                <a:spcPct val="0"/>
              </a:spcAft>
              <a:defRPr>
                <a:solidFill>
                  <a:schemeClr val="tx1"/>
                </a:solidFill>
                <a:latin typeface="Corbel" panose="020B0503020204020204" pitchFamily="34" charset="0"/>
              </a:defRPr>
            </a:lvl8pPr>
            <a:lvl9pPr marL="3886200" indent="-228600" defTabSz="8001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lnSpc>
                <a:spcPct val="90000"/>
              </a:lnSpc>
              <a:spcAft>
                <a:spcPct val="35000"/>
              </a:spcAft>
            </a:pPr>
            <a:r>
              <a:rPr lang="it-IT" altLang="it-IT" b="1">
                <a:solidFill>
                  <a:srgbClr val="FFFFFF"/>
                </a:solidFill>
              </a:rPr>
              <a:t>introduce un nuovo nomenclatore della specialistica  ambulatoriale  e   dell’assistenza protesica</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CE691D7-2E6C-4442-BAF2-523CBAF3D50F}"/>
              </a:ext>
            </a:extLst>
          </p:cNvPr>
          <p:cNvSpPr>
            <a:spLocks noGrp="1"/>
          </p:cNvSpPr>
          <p:nvPr>
            <p:ph type="title"/>
          </p:nvPr>
        </p:nvSpPr>
        <p:spPr>
          <a:xfrm>
            <a:off x="403225" y="396875"/>
            <a:ext cx="10874375" cy="1001713"/>
          </a:xfrm>
        </p:spPr>
        <p:txBody>
          <a:bodyPr rtlCol="0">
            <a:noAutofit/>
          </a:bodyPr>
          <a:lstStyle/>
          <a:p>
            <a:pPr algn="ctr" eaLnBrk="1" fontAlgn="auto" hangingPunct="1">
              <a:spcAft>
                <a:spcPts val="0"/>
              </a:spcAft>
              <a:defRPr/>
            </a:pPr>
            <a:r>
              <a:rPr lang="it-IT" sz="3600" b="1" dirty="0">
                <a:solidFill>
                  <a:schemeClr val="accent2">
                    <a:lumMod val="75000"/>
                  </a:schemeClr>
                </a:solidFill>
              </a:rPr>
              <a:t/>
            </a:r>
            <a:br>
              <a:rPr lang="it-IT" sz="3600" b="1" dirty="0">
                <a:solidFill>
                  <a:schemeClr val="accent2">
                    <a:lumMod val="75000"/>
                  </a:schemeClr>
                </a:solidFill>
              </a:rPr>
            </a:br>
            <a:r>
              <a:rPr lang="it-IT" sz="3600" b="1" dirty="0">
                <a:solidFill>
                  <a:schemeClr val="accent2">
                    <a:lumMod val="75000"/>
                  </a:schemeClr>
                </a:solidFill>
              </a:rPr>
              <a:t/>
            </a:r>
            <a:br>
              <a:rPr lang="it-IT" sz="3600" b="1" dirty="0">
                <a:solidFill>
                  <a:schemeClr val="accent2">
                    <a:lumMod val="75000"/>
                  </a:schemeClr>
                </a:solidFill>
              </a:rPr>
            </a:br>
            <a:r>
              <a:rPr lang="it-IT" sz="3600" b="1" dirty="0">
                <a:solidFill>
                  <a:schemeClr val="accent2">
                    <a:lumMod val="75000"/>
                  </a:schemeClr>
                </a:solidFill>
              </a:rPr>
              <a:t>ATTO INDIRIZZO DELL’8 MARZO 2017 CONFERENZA DELLE REGIONI PER RINNOVO CONVENZIONE</a:t>
            </a:r>
            <a:br>
              <a:rPr lang="it-IT" sz="3600" b="1" dirty="0">
                <a:solidFill>
                  <a:schemeClr val="accent2">
                    <a:lumMod val="75000"/>
                  </a:schemeClr>
                </a:solidFill>
              </a:rPr>
            </a:br>
            <a:endParaRPr lang="it-IT" sz="3600" b="1" dirty="0">
              <a:solidFill>
                <a:schemeClr val="accent2">
                  <a:lumMod val="75000"/>
                </a:schemeClr>
              </a:solidFill>
            </a:endParaRPr>
          </a:p>
        </p:txBody>
      </p:sp>
      <p:grpSp>
        <p:nvGrpSpPr>
          <p:cNvPr id="21507" name="Gruppo 5">
            <a:extLst>
              <a:ext uri="{FF2B5EF4-FFF2-40B4-BE49-F238E27FC236}">
                <a16:creationId xmlns:a16="http://schemas.microsoft.com/office/drawing/2014/main" xmlns="" id="{937FA3A2-5E0F-4829-A730-37B748EBFD6F}"/>
              </a:ext>
            </a:extLst>
          </p:cNvPr>
          <p:cNvGrpSpPr>
            <a:grpSpLocks/>
          </p:cNvGrpSpPr>
          <p:nvPr/>
        </p:nvGrpSpPr>
        <p:grpSpPr bwMode="auto">
          <a:xfrm>
            <a:off x="2493963" y="2327275"/>
            <a:ext cx="6391275" cy="2287588"/>
            <a:chOff x="1066149" y="1720181"/>
            <a:chExt cx="6391951" cy="2554769"/>
          </a:xfrm>
        </p:grpSpPr>
        <p:sp>
          <p:nvSpPr>
            <p:cNvPr id="10" name="Figura a mano libera 9">
              <a:extLst>
                <a:ext uri="{FF2B5EF4-FFF2-40B4-BE49-F238E27FC236}">
                  <a16:creationId xmlns:a16="http://schemas.microsoft.com/office/drawing/2014/main" xmlns="" id="{101C4D82-EB99-4B74-8804-2B0D0FB46B41}"/>
                </a:ext>
              </a:extLst>
            </p:cNvPr>
            <p:cNvSpPr/>
            <p:nvPr/>
          </p:nvSpPr>
          <p:spPr>
            <a:xfrm>
              <a:off x="2118772" y="1720181"/>
              <a:ext cx="4891605" cy="1099206"/>
            </a:xfrm>
            <a:custGeom>
              <a:avLst/>
              <a:gdLst>
                <a:gd name="connsiteX0" fmla="*/ 0 w 4071023"/>
                <a:gd name="connsiteY0" fmla="*/ 0 h 704185"/>
                <a:gd name="connsiteX1" fmla="*/ 4071023 w 4071023"/>
                <a:gd name="connsiteY1" fmla="*/ 0 h 704185"/>
                <a:gd name="connsiteX2" fmla="*/ 4071023 w 4071023"/>
                <a:gd name="connsiteY2" fmla="*/ 704185 h 704185"/>
                <a:gd name="connsiteX3" fmla="*/ 0 w 4071023"/>
                <a:gd name="connsiteY3" fmla="*/ 704185 h 704185"/>
                <a:gd name="connsiteX4" fmla="*/ 0 w 4071023"/>
                <a:gd name="connsiteY4" fmla="*/ 0 h 704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023" h="704185">
                  <a:moveTo>
                    <a:pt x="0" y="0"/>
                  </a:moveTo>
                  <a:lnTo>
                    <a:pt x="4071023" y="0"/>
                  </a:lnTo>
                  <a:lnTo>
                    <a:pt x="4071023" y="704185"/>
                  </a:lnTo>
                  <a:lnTo>
                    <a:pt x="0" y="704185"/>
                  </a:lnTo>
                  <a:lnTo>
                    <a:pt x="0" y="0"/>
                  </a:lnTo>
                  <a:close/>
                </a:path>
              </a:pathLst>
            </a:custGeom>
            <a:solidFill>
              <a:srgbClr val="D75558"/>
            </a:solidFill>
            <a:ln>
              <a:solidFill>
                <a:srgbClr val="00B050"/>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58947" tIns="53340" rIns="53340" bIns="53340" spcCol="1270" anchor="ctr"/>
            <a:lstStyle/>
            <a:p>
              <a:pPr defTabSz="933450" eaLnBrk="1" fontAlgn="auto" hangingPunct="1">
                <a:lnSpc>
                  <a:spcPct val="90000"/>
                </a:lnSpc>
                <a:spcAft>
                  <a:spcPct val="35000"/>
                </a:spcAft>
                <a:defRPr/>
              </a:pPr>
              <a:r>
                <a:rPr lang="it-IT" sz="2100" b="1" dirty="0"/>
                <a:t>A livello regionale la farmacia deve trovare spazi nell’organizzazione sanitaria</a:t>
              </a:r>
            </a:p>
          </p:txBody>
        </p:sp>
        <p:sp>
          <p:nvSpPr>
            <p:cNvPr id="11" name="Ovale 10">
              <a:extLst>
                <a:ext uri="{FF2B5EF4-FFF2-40B4-BE49-F238E27FC236}">
                  <a16:creationId xmlns:a16="http://schemas.microsoft.com/office/drawing/2014/main" xmlns="" id="{CCA3D329-A9BC-422C-ACAE-D104BEB3A557}"/>
                </a:ext>
              </a:extLst>
            </p:cNvPr>
            <p:cNvSpPr/>
            <p:nvPr/>
          </p:nvSpPr>
          <p:spPr>
            <a:xfrm>
              <a:off x="1477354" y="1824783"/>
              <a:ext cx="919260" cy="881137"/>
            </a:xfrm>
            <a:prstGeom prst="ellipse">
              <a:avLst/>
            </a:prstGeom>
            <a:solidFill>
              <a:schemeClr val="bg1"/>
            </a:solidFill>
            <a:ln>
              <a:solidFill>
                <a:srgbClr val="00B050"/>
              </a:solidFill>
            </a:ln>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Figura a mano libera 13">
              <a:extLst>
                <a:ext uri="{FF2B5EF4-FFF2-40B4-BE49-F238E27FC236}">
                  <a16:creationId xmlns:a16="http://schemas.microsoft.com/office/drawing/2014/main" xmlns="" id="{A82B4E22-138E-415E-999C-8DBE0BDA8601}"/>
                </a:ext>
              </a:extLst>
            </p:cNvPr>
            <p:cNvSpPr/>
            <p:nvPr/>
          </p:nvSpPr>
          <p:spPr>
            <a:xfrm>
              <a:off x="1477354" y="2968312"/>
              <a:ext cx="5980746" cy="1306638"/>
            </a:xfrm>
            <a:custGeom>
              <a:avLst/>
              <a:gdLst>
                <a:gd name="connsiteX0" fmla="*/ 0 w 6523791"/>
                <a:gd name="connsiteY0" fmla="*/ 0 h 704185"/>
                <a:gd name="connsiteX1" fmla="*/ 6523791 w 6523791"/>
                <a:gd name="connsiteY1" fmla="*/ 0 h 704185"/>
                <a:gd name="connsiteX2" fmla="*/ 6523791 w 6523791"/>
                <a:gd name="connsiteY2" fmla="*/ 704185 h 704185"/>
                <a:gd name="connsiteX3" fmla="*/ 0 w 6523791"/>
                <a:gd name="connsiteY3" fmla="*/ 704185 h 704185"/>
                <a:gd name="connsiteX4" fmla="*/ 0 w 6523791"/>
                <a:gd name="connsiteY4" fmla="*/ 0 h 704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3791" h="704185">
                  <a:moveTo>
                    <a:pt x="0" y="0"/>
                  </a:moveTo>
                  <a:lnTo>
                    <a:pt x="6523791" y="0"/>
                  </a:lnTo>
                  <a:lnTo>
                    <a:pt x="6523791" y="704185"/>
                  </a:lnTo>
                  <a:lnTo>
                    <a:pt x="0" y="704185"/>
                  </a:lnTo>
                  <a:lnTo>
                    <a:pt x="0" y="0"/>
                  </a:lnTo>
                  <a:close/>
                </a:path>
              </a:pathLst>
            </a:custGeom>
            <a:solidFill>
              <a:schemeClr val="bg2">
                <a:lumMod val="50000"/>
              </a:schemeClr>
            </a:solidFill>
            <a:ln>
              <a:solidFill>
                <a:srgbClr val="00B050"/>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558947" tIns="53340" rIns="53340" bIns="53340" spcCol="1270" anchor="ctr"/>
            <a:lstStyle/>
            <a:p>
              <a:pPr defTabSz="933450" eaLnBrk="1" fontAlgn="auto" hangingPunct="1">
                <a:lnSpc>
                  <a:spcPct val="90000"/>
                </a:lnSpc>
                <a:spcAft>
                  <a:spcPct val="35000"/>
                </a:spcAft>
                <a:defRPr/>
              </a:pPr>
              <a:r>
                <a:rPr lang="it-IT" sz="2100" b="1" dirty="0"/>
                <a:t>La rete delle farmacie può costituire uno strumento ulteriore per il governo della spesa e per le attività di affiancamento ai servizi territoriali del SSN</a:t>
              </a:r>
            </a:p>
          </p:txBody>
        </p:sp>
        <p:sp>
          <p:nvSpPr>
            <p:cNvPr id="15" name="Ovale 14">
              <a:extLst>
                <a:ext uri="{FF2B5EF4-FFF2-40B4-BE49-F238E27FC236}">
                  <a16:creationId xmlns:a16="http://schemas.microsoft.com/office/drawing/2014/main" xmlns="" id="{4C247AB2-6F1A-428C-8FB1-9BE694796DBB}"/>
                </a:ext>
              </a:extLst>
            </p:cNvPr>
            <p:cNvSpPr/>
            <p:nvPr/>
          </p:nvSpPr>
          <p:spPr>
            <a:xfrm>
              <a:off x="1066149" y="3158014"/>
              <a:ext cx="879568" cy="881137"/>
            </a:xfrm>
            <a:prstGeom prst="ellipse">
              <a:avLst/>
            </a:prstGeom>
            <a:ln>
              <a:solidFill>
                <a:srgbClr val="00B050"/>
              </a:solid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0" name="Rettangolo 19">
            <a:extLst>
              <a:ext uri="{FF2B5EF4-FFF2-40B4-BE49-F238E27FC236}">
                <a16:creationId xmlns:a16="http://schemas.microsoft.com/office/drawing/2014/main" xmlns="" id="{BE091E3C-A25A-40C3-B74E-B1A0F07701FD}"/>
              </a:ext>
            </a:extLst>
          </p:cNvPr>
          <p:cNvSpPr/>
          <p:nvPr/>
        </p:nvSpPr>
        <p:spPr>
          <a:xfrm>
            <a:off x="2105025" y="5340350"/>
            <a:ext cx="7326313" cy="9080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t>NEL TESTO DOVRANNO ESSERE DEFINITI REQUISITI E CONDIZIONI PER EROGAZIONE NELLE FARMACIE DEI SERVIZI AGGIUNTIVI PER IL SSN IN MODO OMOGENEO A LIVELLO NAZIONALE</a:t>
            </a:r>
          </a:p>
        </p:txBody>
      </p:sp>
      <p:pic>
        <p:nvPicPr>
          <p:cNvPr id="4" name="Picture 2" descr="Risultati immagini per società">
            <a:extLst>
              <a:ext uri="{FF2B5EF4-FFF2-40B4-BE49-F238E27FC236}">
                <a16:creationId xmlns:a16="http://schemas.microsoft.com/office/drawing/2014/main" xmlns="" id="{15D771B8-215E-4BFF-9B03-9D0D806E6F7B}"/>
              </a:ext>
            </a:extLst>
          </p:cNvPr>
          <p:cNvPicPr>
            <a:picLocks noChangeAspect="1" noChangeArrowheads="1"/>
          </p:cNvPicPr>
          <p:nvPr/>
        </p:nvPicPr>
        <p:blipFill>
          <a:blip r:embed="rId2" cstate="print">
            <a:extLst/>
          </a:blip>
          <a:srcRect/>
          <a:stretch>
            <a:fillRect/>
          </a:stretch>
        </p:blipFill>
        <p:spPr bwMode="auto">
          <a:xfrm>
            <a:off x="258097" y="2183886"/>
            <a:ext cx="2575492" cy="1473641"/>
          </a:xfrm>
          <a:prstGeom prst="rect">
            <a:avLst/>
          </a:prstGeom>
          <a:ln>
            <a:noFill/>
          </a:ln>
          <a:effectLst>
            <a:softEdge rad="112500"/>
          </a:effectLst>
          <a:extLst/>
        </p:spPr>
      </p:pic>
      <p:sp>
        <p:nvSpPr>
          <p:cNvPr id="19" name="Freccia a destra 18">
            <a:extLst>
              <a:ext uri="{FF2B5EF4-FFF2-40B4-BE49-F238E27FC236}">
                <a16:creationId xmlns:a16="http://schemas.microsoft.com/office/drawing/2014/main" xmlns="" id="{B85DFCE4-3B23-4AFF-9732-A654B9957142}"/>
              </a:ext>
            </a:extLst>
          </p:cNvPr>
          <p:cNvSpPr/>
          <p:nvPr/>
        </p:nvSpPr>
        <p:spPr>
          <a:xfrm rot="5400000">
            <a:off x="5452269" y="4661694"/>
            <a:ext cx="633412" cy="723900"/>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Tree>
  </p:cSld>
  <p:clrMapOvr>
    <a:masterClrMapping/>
  </p:clrMapOvr>
  <p:transition/>
</p:sld>
</file>

<file path=ppt/theme/theme1.xml><?xml version="1.0" encoding="utf-8"?>
<a:theme xmlns:a="http://schemas.openxmlformats.org/drawingml/2006/main" name="Bas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6375</TotalTime>
  <Words>1995</Words>
  <Application>Microsoft Office PowerPoint</Application>
  <PresentationFormat>Personalizzato</PresentationFormat>
  <Paragraphs>227</Paragraphs>
  <Slides>21</Slides>
  <Notes>8</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Base</vt:lpstr>
      <vt:lpstr> LA POLITICA FEDERALE DAL 2006 AL 2018: OBIETTIVI PREFISSATI E RISULTATI RAGGIUNTI </vt:lpstr>
      <vt:lpstr>Presentazione standard di PowerPoint</vt:lpstr>
      <vt:lpstr>Presentazione standard di PowerPoint</vt:lpstr>
      <vt:lpstr>                               FARMACIA DEI SERVIZI</vt:lpstr>
      <vt:lpstr> FASCICOLO SANITARIO ELETTRONICO:  DECRETO DEL FARE 2013 </vt:lpstr>
      <vt:lpstr>Presentazione standard di PowerPoint</vt:lpstr>
      <vt:lpstr>PIANO NAZIONALE DELLA CRONICITÀ Accordo tra lo Stato, le Regioni e le Provincie Autonome di Trento e di Bolzano del 15 settembre 2016  </vt:lpstr>
      <vt:lpstr> NUOVI LEA </vt:lpstr>
      <vt:lpstr>  ATTO INDIRIZZO DELL’8 MARZO 2017 CONFERENZA DELLE REGIONI PER RINNOVO CONVENZIONE </vt:lpstr>
      <vt:lpstr>INDAGINE CONOSCITIVA COMMISSIONE 12° IGIENE SANITÀ  XVII LEGISLATURA CONCLUSIONI</vt:lpstr>
      <vt:lpstr>REVISIONE TARIFFA DEI MEDICINALI:  D.M. 22 settembre 2017</vt:lpstr>
      <vt:lpstr>DOSSIER FORMATIVO</vt:lpstr>
      <vt:lpstr>ADERENZA TERAPEUTICA</vt:lpstr>
      <vt:lpstr>segue: IL PROGETTO ADHERE </vt:lpstr>
      <vt:lpstr>   L.3/2018- RIORDINO DELLE PROFESSIONI SANITARIE  </vt:lpstr>
      <vt:lpstr>RE.SE.T DEL’AGENAS- febbraio 2018 conclusa la consultazione pubblica</vt:lpstr>
      <vt:lpstr>      FARMACOPEA UFFICIALE</vt:lpstr>
      <vt:lpstr>                                   CODICE DEONTOLOGICO                      revisione approvata il 7 maggio 2018 </vt:lpstr>
      <vt:lpstr>GLI OBIETTIVI ANCORA DA PERSEGUIRE…. </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Antonia Bernardo</dc:creator>
  <cp:lastModifiedBy>Antonia Bernardo</cp:lastModifiedBy>
  <cp:revision>1297</cp:revision>
  <cp:lastPrinted>2018-01-26T12:15:53Z</cp:lastPrinted>
  <dcterms:created xsi:type="dcterms:W3CDTF">2017-06-09T11:13:47Z</dcterms:created>
  <dcterms:modified xsi:type="dcterms:W3CDTF">2019-03-20T14:07:51Z</dcterms:modified>
</cp:coreProperties>
</file>